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1729" r:id="rId5"/>
    <p:sldId id="294" r:id="rId6"/>
    <p:sldId id="297" r:id="rId7"/>
    <p:sldId id="304" r:id="rId8"/>
    <p:sldId id="317" r:id="rId9"/>
    <p:sldId id="1728" r:id="rId10"/>
    <p:sldId id="1727" r:id="rId11"/>
    <p:sldId id="306" r:id="rId12"/>
    <p:sldId id="315" r:id="rId13"/>
    <p:sldId id="318" r:id="rId14"/>
    <p:sldId id="319" r:id="rId15"/>
    <p:sldId id="322" r:id="rId16"/>
    <p:sldId id="323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878D785-EE79-461F-81A6-B96AD2661611}">
          <p14:sldIdLst>
            <p14:sldId id="1729"/>
            <p14:sldId id="294"/>
            <p14:sldId id="297"/>
            <p14:sldId id="304"/>
            <p14:sldId id="317"/>
            <p14:sldId id="1728"/>
            <p14:sldId id="1727"/>
            <p14:sldId id="306"/>
            <p14:sldId id="315"/>
            <p14:sldId id="318"/>
            <p14:sldId id="319"/>
            <p14:sldId id="322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63CE96-BFE5-5B1A-AFEE-788EE1EF2F57}" name="Gareth Makim (DRCDG)" initials="GM" userId="S::Gareth.Makim@drcdg.gov.ie::f82756fd-e225-4502-a890-94620768ea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2A5C-CEA7-4FA6-8F51-EC2F872EB47E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5D7B-130F-44C7-92DE-F58EAB7A3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017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505A6-FB6A-48D3-9C9B-98FD5235813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888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309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2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66E1-9691-9DF7-6AA0-4BB1DA96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260-CDBE-5AE2-BFB1-060CB20CB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2FE8D-D25D-C70D-4E79-ADF268807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C571-6587-869F-8FA3-9D7C85390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987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964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C5DA9-F1A6-3C67-285C-0C8D3F4B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9AA68-B610-2865-B04A-C2C0B8B0D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34092-9C10-345F-0C3E-9A4F405C4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9EE6D-B650-93EF-4EA6-2CC767382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105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E192-52EC-99AF-1F33-8DD92FB5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9CCAF-B275-7FA2-7331-D334F08AC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10757-EB27-ECA2-9E36-BEC2FC40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22888-2BF6-713C-FEBB-45BE43ED8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1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8937-F3F0-6C83-F2AA-C10CA876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060F-2D68-7E0C-D5FB-38EE370DF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C2A89-F68D-B0FD-7976-EE7D0222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6BC8-6198-CC79-AFF2-674C1D47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D9FA-2380-26F8-2FBC-1A76D4CD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0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E598-AFA8-F878-0DAF-4F433CFD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B844F-67B4-AAF7-347F-F530566F2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3C7C-6F1B-539F-3361-9565EBD7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20BE-D617-D184-C0EE-9E15E2BA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3BA4-9129-1807-4B37-138A8BE8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07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73220-6AFA-E6DC-67F4-B6A64F125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E4D1F-6667-A59F-D58A-2E592C06A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1BB2-FD1F-D9DD-D66B-DEA160BB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1547E-97CA-CD3C-AA2C-AF5E0C4E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DB7F1-DD9E-43CE-300A-959A3BD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349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D87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82A9-2E50-734E-BC12-26B591ED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80" y="2080574"/>
            <a:ext cx="5922364" cy="1951780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defRPr sz="4200">
                <a:solidFill>
                  <a:srgbClr val="00534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485CC4-9C52-7145-B7F9-9AA49B63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2580" y="4208489"/>
            <a:ext cx="5922364" cy="348521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Date | Speaker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2784E-E4AA-F545-9124-AEB0EECB7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608" b="5313"/>
          <a:stretch/>
        </p:blipFill>
        <p:spPr>
          <a:xfrm>
            <a:off x="0" y="185530"/>
            <a:ext cx="12192000" cy="6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028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D61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6916-83FA-55D7-9463-2CD892F8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E6EC-91DA-8620-6ACC-42A296BB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32C9-D298-A4CE-007C-1093BD1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C7FF-7100-F2EF-A12A-DB02FC41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8132-5410-AC34-8E23-12BC3761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362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826B-3550-64B1-2871-9AE8F7B6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56BAE-902B-D80F-C9FE-B4A1509F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57EF-F5FF-F680-67A2-BCE3AF64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8B33-804C-5947-1ACC-D4777B27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694B1-6D3F-0C97-DA6F-5E5292B5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379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8DF5-6EC6-7693-61E4-AC8C28D1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6E48-05A8-D36F-225E-67B9AF612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EE67-EF99-9C10-0785-879615297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1C47-175E-75D7-2A62-1B4DB538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46A4-74EC-31CB-4EB1-92810E7D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E8491-CC30-E5E4-F98B-420E661A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8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BAF8-4C82-AF36-4493-F67774DE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D7030-8CBC-0DB8-07FA-8780DA93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2E51-D766-52F7-2428-AAC0B5400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5E289-AAA9-4BA2-A3A2-78B11E6A9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90E4F-0C2D-4406-EC6B-96D4B598B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0CB92-4996-DC88-933A-D0C27922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A8D91-B87A-E4F1-E52D-E38FF983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F19BF-B135-904B-6383-CD161F6C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E8E3-FA49-A20F-A21E-8859DACB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F2A23-06F7-207A-432C-AC15E3DC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06688-46CE-CFB2-F9C1-0DB61A7C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889A2-05CC-D01D-2DDA-61489FA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46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ADF4A-5FC1-4153-905A-C996C49B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E07ED-4AC9-7CC2-E9CA-DCABA712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76508-3A8B-9105-17F2-57DCF7F5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25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DEE5-36BB-3CB0-6B83-CF3A2901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688D-A86F-F229-EF96-CB593FDC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9559-F436-A8F9-A77D-443AA6A72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A7ED-58C6-439E-8C19-8F722899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F74DB-4A21-6B6C-5A5F-AFFA50BD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EE359-4764-7915-9AD2-6A6CA19C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98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DAB3-5209-8395-345D-163E10CC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C3D85-DDDB-FA54-F2DF-A9AE2FB80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2DE70-27A2-3A7D-C22A-6959C3FD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D1078-D280-1913-5900-C51FBEAA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FCE77-DCA3-6DA3-4C71-91188CBA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E3964-1529-3674-6109-13262AFD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303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A3788-726D-D3CA-8761-2BD9DE3A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C9557-F464-DA9D-4C5F-00F59F53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62DC-F05B-1E3B-E576-40CCBB6D0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7C14D-DBC5-4EE7-95B3-11A3953AB9AD}" type="datetimeFigureOut">
              <a:rPr lang="en-IE" smtClean="0"/>
              <a:t>08/10/2025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F8B8-F64B-2AD6-6847-26E69B48E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B0AD-84E7-3C73-536E-242AD53F2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0AF9F-307E-4F7A-AC26-DAF342D70F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38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BB3803-8D1B-474A-BA66-3BD749AB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16480"/>
            <a:ext cx="9541565" cy="197104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Our Rural Future</a:t>
            </a:r>
            <a:br>
              <a:rPr lang="en-US" sz="4800" b="1" dirty="0"/>
            </a:br>
            <a:r>
              <a:rPr lang="en-US" sz="3600" b="1" dirty="0"/>
              <a:t>National Rural Development Policy</a:t>
            </a:r>
            <a:br>
              <a:rPr lang="en-US" sz="4800" b="1" dirty="0"/>
            </a:br>
            <a:endParaRPr lang="en-US" sz="4800" b="0" dirty="0">
              <a:solidFill>
                <a:srgbClr val="B09F6A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A083E5-84C8-864D-B0D5-4CDE2E003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0747" y="3429000"/>
            <a:ext cx="7732643" cy="1478280"/>
          </a:xfrm>
        </p:spPr>
        <p:txBody>
          <a:bodyPr>
            <a:normAutofit fontScale="92500" lnSpcReduction="10000"/>
          </a:bodyPr>
          <a:lstStyle/>
          <a:p>
            <a:endParaRPr lang="en-US" sz="2400" b="1" dirty="0"/>
          </a:p>
          <a:p>
            <a:r>
              <a:rPr lang="en-US" sz="2400" b="1" dirty="0"/>
              <a:t>Gareth Makim</a:t>
            </a:r>
          </a:p>
          <a:p>
            <a:r>
              <a:rPr lang="en-US" sz="2400" dirty="0"/>
              <a:t>Department of Rural and Community Development </a:t>
            </a:r>
            <a:br>
              <a:rPr lang="en-US" sz="2400" dirty="0"/>
            </a:br>
            <a:r>
              <a:rPr lang="en-US" sz="2400" dirty="0"/>
              <a:t>and the Gaeltacht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A9C45-6136-A70F-5D37-04DEE900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96" y="1031059"/>
            <a:ext cx="2305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25FC-C3E5-6DCC-DC25-23F510E3B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62473-BDAA-9932-E43B-26CB4B81D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172" y="1679256"/>
            <a:ext cx="10795656" cy="4840813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IE" sz="3600" dirty="0"/>
              <a:t>Putting in place the </a:t>
            </a:r>
            <a:r>
              <a:rPr lang="en-IE" sz="3600" b="1" dirty="0"/>
              <a:t>infrastructure and services </a:t>
            </a:r>
            <a:r>
              <a:rPr lang="en-IE" sz="3600" dirty="0"/>
              <a:t>needed to make rural places attractive and vibrant: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Housing and associated infrastructure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Improving transport connectivity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Digital infrastructure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Town and village regeneration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Community and recreational amenities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Access to services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Accessibility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663EDE-6BBA-85BD-AA05-D95BDC4A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2" y="804041"/>
            <a:ext cx="10515600" cy="875217"/>
          </a:xfrm>
        </p:spPr>
        <p:txBody>
          <a:bodyPr>
            <a:noAutofit/>
          </a:bodyPr>
          <a:lstStyle/>
          <a:p>
            <a:r>
              <a:rPr lang="en-IE" b="1" dirty="0"/>
              <a:t>Key Themes: Vibrant Rural Places</a:t>
            </a:r>
            <a:br>
              <a:rPr lang="en-IE" b="1" dirty="0"/>
            </a:b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89C9A-C1BC-8991-14C5-D31840F7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462" y="5735583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9FDD-8250-FDC2-2514-E7852AEB4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09DEFF4-489A-29A5-AA56-BDB847C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894080"/>
            <a:ext cx="10515600" cy="1046480"/>
          </a:xfrm>
        </p:spPr>
        <p:txBody>
          <a:bodyPr anchor="ctr">
            <a:normAutofit fontScale="90000"/>
          </a:bodyPr>
          <a:lstStyle/>
          <a:p>
            <a:r>
              <a:rPr lang="en-GB" sz="4800" b="1" dirty="0"/>
              <a:t>Key Themes: A Strong and Diverse Rural Economy</a:t>
            </a:r>
            <a:endParaRPr lang="en-US" sz="4800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710375A-B224-25B1-E229-CDB42D943627}"/>
              </a:ext>
            </a:extLst>
          </p:cNvPr>
          <p:cNvSpPr txBox="1">
            <a:spLocks/>
          </p:cNvSpPr>
          <p:nvPr/>
        </p:nvSpPr>
        <p:spPr>
          <a:xfrm>
            <a:off x="699052" y="2306320"/>
            <a:ext cx="10515600" cy="3975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3600" dirty="0"/>
              <a:t>Supporting </a:t>
            </a:r>
            <a:r>
              <a:rPr lang="en-GB" sz="3600" b="1" dirty="0"/>
              <a:t>rural enterprises </a:t>
            </a:r>
            <a:r>
              <a:rPr lang="en-GB" sz="3600" dirty="0"/>
              <a:t>to start and to grow: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Improving access to business supports and finance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Ensuring we can meet current and future skills needs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Realising the potential in rural tourism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Strengthen and protect future of agriculture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Opportunities in remote working and hubs</a:t>
            </a:r>
          </a:p>
          <a:p>
            <a:pPr>
              <a:spcBef>
                <a:spcPts val="1200"/>
              </a:spcBef>
            </a:pP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1281C-382A-3AF9-FE5E-60AFE00DF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712" y="5823799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E04F-CAD0-5609-75C6-3212713A8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2C90-C6FC-532B-5F80-5CB13728E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172" y="1679258"/>
            <a:ext cx="10795656" cy="4940203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IE" sz="3600" dirty="0"/>
              <a:t>Fostering </a:t>
            </a:r>
            <a:r>
              <a:rPr lang="en-IE" sz="3600" b="1" dirty="0"/>
              <a:t>socially inclusive and resilient communities</a:t>
            </a:r>
            <a:r>
              <a:rPr lang="en-IE" sz="3600" dirty="0"/>
              <a:t>: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Ensuring the sustainability of the Gaeltacht and islands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Developing capacity amongst community groups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Integrating minority or marginalised communities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Promoting and protecting our culture and heritage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Caring for our older people</a:t>
            </a:r>
          </a:p>
          <a:p>
            <a:pPr lvl="1">
              <a:lnSpc>
                <a:spcPts val="3800"/>
              </a:lnSpc>
            </a:pPr>
            <a:r>
              <a:rPr lang="en-GB" sz="3200" dirty="0"/>
              <a:t>Youth engagement, amenities and supports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110A6-A5EC-9576-AFF6-ECCF3319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2" y="804041"/>
            <a:ext cx="10515600" cy="875217"/>
          </a:xfrm>
        </p:spPr>
        <p:txBody>
          <a:bodyPr>
            <a:noAutofit/>
          </a:bodyPr>
          <a:lstStyle/>
          <a:p>
            <a:r>
              <a:rPr lang="en-IE" b="1" dirty="0"/>
              <a:t>Key Themes: Resilient Rural Communities</a:t>
            </a:r>
            <a:br>
              <a:rPr lang="en-IE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76BDC-FD93-C0CA-814D-9869FC2E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87" y="5857982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4CB61-E83C-761A-7A81-7C44DA4C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631913-A417-0D0D-9F1A-B1970348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92508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Key Themes: A Greener Rural Future</a:t>
            </a:r>
            <a:endParaRPr lang="en-US" sz="4800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203A98-6FFB-63FE-01E8-38CD42CFDF71}"/>
              </a:ext>
            </a:extLst>
          </p:cNvPr>
          <p:cNvSpPr txBox="1">
            <a:spLocks/>
          </p:cNvSpPr>
          <p:nvPr/>
        </p:nvSpPr>
        <p:spPr>
          <a:xfrm>
            <a:off x="699052" y="2057400"/>
            <a:ext cx="10515600" cy="42241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3600" dirty="0"/>
              <a:t>Meeting the challenges and maximising the opportunities that come from </a:t>
            </a:r>
            <a:r>
              <a:rPr lang="en-GB" sz="3600" b="1" dirty="0"/>
              <a:t>climate adaptation: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Responding to extreme weather events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Building low-carbon, renewable energy capacity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Developing sustainable agriculture practices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Potential of the green, circular and bioeconomy</a:t>
            </a:r>
          </a:p>
          <a:p>
            <a:pPr lvl="1">
              <a:spcBef>
                <a:spcPts val="1200"/>
              </a:spcBef>
            </a:pPr>
            <a:r>
              <a:rPr lang="en-GB" sz="3200" dirty="0"/>
              <a:t>Protecting our natural heritage and biodiversity</a:t>
            </a:r>
          </a:p>
          <a:p>
            <a:pPr>
              <a:spcBef>
                <a:spcPts val="1200"/>
              </a:spcBef>
            </a:pP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EDBBB-ED97-1D07-C3C0-10E69F8A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712" y="5747116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F549-9422-EC2A-27C9-D96780A4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D8E2-69E0-2382-626F-D92584943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172" y="1971040"/>
            <a:ext cx="10795656" cy="4082919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IE" sz="3600" dirty="0"/>
              <a:t>Launch final public consultation – end October</a:t>
            </a:r>
          </a:p>
          <a:p>
            <a:pPr lvl="1">
              <a:lnSpc>
                <a:spcPts val="3800"/>
              </a:lnSpc>
            </a:pPr>
            <a:r>
              <a:rPr lang="en-IE" sz="3200" dirty="0"/>
              <a:t>Sets out the priorities and ambitions of the Policy</a:t>
            </a:r>
          </a:p>
          <a:p>
            <a:pPr marL="457200" lvl="1" indent="0">
              <a:lnSpc>
                <a:spcPts val="3500"/>
              </a:lnSpc>
              <a:buNone/>
            </a:pPr>
            <a:endParaRPr lang="en-IE" sz="3200" dirty="0"/>
          </a:p>
          <a:p>
            <a:pPr>
              <a:lnSpc>
                <a:spcPts val="3500"/>
              </a:lnSpc>
            </a:pPr>
            <a:r>
              <a:rPr lang="en-IE" sz="3600" dirty="0"/>
              <a:t>Work with Departments to develop actions</a:t>
            </a:r>
          </a:p>
          <a:p>
            <a:pPr>
              <a:lnSpc>
                <a:spcPts val="3500"/>
              </a:lnSpc>
            </a:pPr>
            <a:endParaRPr lang="en-IE" sz="3600" dirty="0"/>
          </a:p>
          <a:p>
            <a:pPr>
              <a:lnSpc>
                <a:spcPts val="3500"/>
              </a:lnSpc>
            </a:pPr>
            <a:r>
              <a:rPr lang="en-IE" sz="3600" dirty="0"/>
              <a:t>Government approval and publication – 2026</a:t>
            </a:r>
          </a:p>
          <a:p>
            <a:pPr marL="0" indent="0">
              <a:lnSpc>
                <a:spcPts val="3500"/>
              </a:lnSpc>
              <a:buNone/>
            </a:pPr>
            <a:endParaRPr lang="en-IE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CC874-3F75-4E1F-604E-2A42F9E8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2" y="804041"/>
            <a:ext cx="10515600" cy="875217"/>
          </a:xfrm>
        </p:spPr>
        <p:txBody>
          <a:bodyPr>
            <a:noAutofit/>
          </a:bodyPr>
          <a:lstStyle/>
          <a:p>
            <a:r>
              <a:rPr lang="en-IE" b="1" dirty="0"/>
              <a:t>Next Steps</a:t>
            </a:r>
            <a:br>
              <a:rPr lang="en-IE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DF0F34-A83D-26BE-C7BD-7D135CF0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87" y="5857982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1D389-2F4F-9243-AC02-F04CA4A40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172" y="1679256"/>
            <a:ext cx="10795656" cy="4840813"/>
          </a:xfrm>
        </p:spPr>
        <p:txBody>
          <a:bodyPr>
            <a:noAutofit/>
          </a:bodyPr>
          <a:lstStyle/>
          <a:p>
            <a:pPr>
              <a:lnSpc>
                <a:spcPts val="3260"/>
              </a:lnSpc>
            </a:pPr>
            <a:r>
              <a:rPr lang="en-IE" dirty="0"/>
              <a:t>Represented an ambitious </a:t>
            </a:r>
            <a:r>
              <a:rPr lang="en-IE" b="1" dirty="0"/>
              <a:t>new approach </a:t>
            </a:r>
            <a:r>
              <a:rPr lang="en-IE" dirty="0"/>
              <a:t>to                                         rural development in Ireland.</a:t>
            </a:r>
          </a:p>
          <a:p>
            <a:pPr>
              <a:lnSpc>
                <a:spcPts val="3260"/>
              </a:lnSpc>
            </a:pPr>
            <a:r>
              <a:rPr lang="en-IE" b="1" dirty="0"/>
              <a:t>Whole-of-Government </a:t>
            </a:r>
            <a:r>
              <a:rPr lang="en-IE" dirty="0"/>
              <a:t>policy for                                                                            rural Ireland for </a:t>
            </a:r>
            <a:r>
              <a:rPr lang="en-IE" b="1" dirty="0"/>
              <a:t>five years.</a:t>
            </a:r>
          </a:p>
          <a:p>
            <a:pPr>
              <a:lnSpc>
                <a:spcPts val="3260"/>
              </a:lnSpc>
            </a:pPr>
            <a:r>
              <a:rPr lang="en-GB" dirty="0"/>
              <a:t>Focused on sustainable </a:t>
            </a:r>
            <a:r>
              <a:rPr lang="en-GB" b="1" dirty="0"/>
              <a:t>economic, social,                                             and environmental development.</a:t>
            </a:r>
          </a:p>
          <a:p>
            <a:pPr>
              <a:lnSpc>
                <a:spcPts val="3260"/>
              </a:lnSpc>
            </a:pPr>
            <a:r>
              <a:rPr lang="en-IE" sz="3200" dirty="0"/>
              <a:t>Key principles include:</a:t>
            </a:r>
          </a:p>
          <a:p>
            <a:pPr lvl="1">
              <a:lnSpc>
                <a:spcPts val="3260"/>
              </a:lnSpc>
            </a:pPr>
            <a:r>
              <a:rPr lang="en-IE" sz="2800" dirty="0"/>
              <a:t>Place-based policy-making</a:t>
            </a:r>
          </a:p>
          <a:p>
            <a:pPr lvl="1">
              <a:lnSpc>
                <a:spcPts val="3260"/>
              </a:lnSpc>
            </a:pPr>
            <a:r>
              <a:rPr lang="en-IE" sz="2800" dirty="0"/>
              <a:t>Participative approach</a:t>
            </a:r>
          </a:p>
          <a:p>
            <a:pPr lvl="1">
              <a:lnSpc>
                <a:spcPts val="3260"/>
              </a:lnSpc>
            </a:pPr>
            <a:r>
              <a:rPr lang="en-IE" sz="2800" dirty="0"/>
              <a:t>Policy alignment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B51FC-E0CB-8A4B-95C1-8C8175B2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2" y="804041"/>
            <a:ext cx="10515600" cy="875217"/>
          </a:xfrm>
        </p:spPr>
        <p:txBody>
          <a:bodyPr>
            <a:noAutofit/>
          </a:bodyPr>
          <a:lstStyle/>
          <a:p>
            <a:r>
              <a:rPr lang="en-IE" dirty="0"/>
              <a:t>Our Rural Future 2021-2025</a:t>
            </a:r>
            <a:br>
              <a:rPr lang="en-IE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8C6ABD-C04D-3AED-2712-8247138B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124" y="1586645"/>
            <a:ext cx="3814650" cy="4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3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42C5C-4D12-534A-85E4-6BDD5DC34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679258"/>
            <a:ext cx="10846204" cy="4486276"/>
          </a:xfrm>
        </p:spPr>
        <p:txBody>
          <a:bodyPr>
            <a:normAutofit/>
          </a:bodyPr>
          <a:lstStyle/>
          <a:p>
            <a:r>
              <a:rPr lang="en-IE" sz="2800" dirty="0"/>
              <a:t>Supports delivery of other key Government policies</a:t>
            </a:r>
          </a:p>
          <a:p>
            <a:r>
              <a:rPr lang="en-IE" sz="2800" dirty="0"/>
              <a:t>Directly supports achievement of UN’s Sustainable Development Goals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715587-E34C-C242-8891-55847C2E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b="1" dirty="0"/>
              <a:t>Policy Coherence</a:t>
            </a:r>
            <a:br>
              <a:rPr lang="en-IE" dirty="0"/>
            </a:br>
            <a:endParaRPr lang="en-US" dirty="0"/>
          </a:p>
        </p:txBody>
      </p:sp>
      <p:pic>
        <p:nvPicPr>
          <p:cNvPr id="5" name="Picture 4" descr="https://geolsoc.files.wordpress.com/2018/12/sustainable_development_goal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2226" r="871" b="3118"/>
          <a:stretch/>
        </p:blipFill>
        <p:spPr bwMode="auto">
          <a:xfrm>
            <a:off x="6471578" y="3154681"/>
            <a:ext cx="5057481" cy="298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344DC-727B-C6B5-9549-D7419AAE9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7687">
            <a:off x="808908" y="3392296"/>
            <a:ext cx="1750988" cy="2478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01AFF-631D-96EC-1711-C5932B9F6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5397">
            <a:off x="3715310" y="3824322"/>
            <a:ext cx="2667284" cy="1885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49E66A-CEDA-D938-B6B4-EACF0FA3C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973" y="3154681"/>
            <a:ext cx="1806552" cy="2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B26F6-27D0-2946-A2F1-6C0BEAAD9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679258"/>
            <a:ext cx="10515600" cy="44341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3000" dirty="0"/>
              <a:t>More people </a:t>
            </a:r>
            <a:r>
              <a:rPr lang="en-GB" sz="3000" b="1" dirty="0"/>
              <a:t>living and working </a:t>
            </a:r>
            <a:r>
              <a:rPr lang="en-GB" sz="3000" dirty="0"/>
              <a:t>in rural Ireland 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3000" dirty="0"/>
              <a:t>Investment in </a:t>
            </a:r>
            <a:r>
              <a:rPr lang="en-GB" sz="3000" b="1" dirty="0"/>
              <a:t>rural towns</a:t>
            </a:r>
            <a:r>
              <a:rPr lang="en-GB" sz="3000" dirty="0"/>
              <a:t> as </a:t>
            </a:r>
            <a:r>
              <a:rPr lang="en-GB" sz="3000" b="1" dirty="0"/>
              <a:t>hubs</a:t>
            </a:r>
            <a:r>
              <a:rPr lang="en-GB" sz="3000" dirty="0"/>
              <a:t> for commercial and social activity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3000" dirty="0"/>
              <a:t>Improved </a:t>
            </a:r>
            <a:r>
              <a:rPr lang="en-GB" sz="3000" b="1" dirty="0"/>
              <a:t>access to public services</a:t>
            </a:r>
            <a:r>
              <a:rPr lang="en-GB" sz="3000" dirty="0"/>
              <a:t>, such as public transport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3000" dirty="0"/>
              <a:t>Rural and regional </a:t>
            </a:r>
            <a:r>
              <a:rPr lang="en-GB" sz="3000" b="1" dirty="0"/>
              <a:t>enterprise</a:t>
            </a:r>
            <a:r>
              <a:rPr lang="en-GB" sz="3000" dirty="0"/>
              <a:t> supports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3000" dirty="0"/>
              <a:t>Major </a:t>
            </a:r>
            <a:r>
              <a:rPr lang="en-GB" sz="3000" b="1" dirty="0"/>
              <a:t>capital investments </a:t>
            </a:r>
            <a:r>
              <a:rPr lang="en-GB" sz="3000" dirty="0"/>
              <a:t>such as National Broadband Plan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IE" sz="3000" dirty="0"/>
              <a:t>New </a:t>
            </a:r>
            <a:r>
              <a:rPr lang="en-IE" sz="3000" b="1" dirty="0"/>
              <a:t>policy initiatives, </a:t>
            </a:r>
            <a:r>
              <a:rPr lang="en-IE" sz="3000" dirty="0"/>
              <a:t>such as Town Centre First </a:t>
            </a:r>
            <a:br>
              <a:rPr lang="en-IE" sz="3000" dirty="0"/>
            </a:br>
            <a:r>
              <a:rPr lang="en-IE" sz="3000" dirty="0"/>
              <a:t>and Connected Hubs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DC40C-62EB-F645-9829-1EBE87CE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/>
              <a:t>Delivery</a:t>
            </a:r>
            <a:br>
              <a:rPr lang="en-IE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A06C9-F55C-72D0-F128-43BFE5A2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279" y="5849212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D18836-7F23-E7B0-8264-F605C134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62028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The next iteration of Our Rural Future…</a:t>
            </a:r>
            <a:endParaRPr lang="en-US" sz="4800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FCA83A-3FB4-9B43-63DA-654CA5CBC193}"/>
              </a:ext>
            </a:extLst>
          </p:cNvPr>
          <p:cNvSpPr txBox="1">
            <a:spLocks/>
          </p:cNvSpPr>
          <p:nvPr/>
        </p:nvSpPr>
        <p:spPr>
          <a:xfrm>
            <a:off x="699052" y="1828801"/>
            <a:ext cx="10515600" cy="44527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3600" dirty="0"/>
              <a:t>PFG commitment – continue our </a:t>
            </a:r>
            <a:r>
              <a:rPr lang="en-IE" sz="3600" dirty="0"/>
              <a:t>whole-of-Government approach.</a:t>
            </a:r>
            <a:endParaRPr lang="en-GB" sz="3600" dirty="0"/>
          </a:p>
          <a:p>
            <a:pPr>
              <a:spcBef>
                <a:spcPts val="1200"/>
              </a:spcBef>
            </a:pPr>
            <a:r>
              <a:rPr lang="en-IE" sz="3600" dirty="0"/>
              <a:t>Build on the momentum of the first policy.</a:t>
            </a:r>
            <a:endParaRPr lang="en-GB" sz="3600" dirty="0"/>
          </a:p>
          <a:p>
            <a:pPr>
              <a:spcBef>
                <a:spcPts val="1200"/>
              </a:spcBef>
            </a:pPr>
            <a:r>
              <a:rPr lang="en-GB" sz="3600" b="1" dirty="0"/>
              <a:t>Policy development</a:t>
            </a:r>
            <a:r>
              <a:rPr lang="en-GB" sz="36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GB" sz="3600" dirty="0"/>
              <a:t>Almost 2,000 people have given us their views so far</a:t>
            </a:r>
          </a:p>
          <a:p>
            <a:pPr lvl="1">
              <a:spcBef>
                <a:spcPts val="1200"/>
              </a:spcBef>
            </a:pPr>
            <a:r>
              <a:rPr lang="en-GB" sz="3600" dirty="0"/>
              <a:t>Upcoming public written consultation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600" dirty="0"/>
              <a:t>Also informed by an OECD Review of Irish Rural Policy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600" dirty="0"/>
              <a:t>Other stakeholder engagement</a:t>
            </a:r>
          </a:p>
          <a:p>
            <a:pPr>
              <a:spcBef>
                <a:spcPts val="1200"/>
              </a:spcBef>
            </a:pP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8E5BA-5A32-C9FA-B129-9A8446D7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712" y="5963154"/>
            <a:ext cx="1305879" cy="6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A3AE-3918-3484-14BA-80505A21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7E18B3-F4A7-5C12-BAE6-16FF7223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01015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Main takeaways</a:t>
            </a:r>
            <a:endParaRPr lang="en-US" sz="4800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CD3ACF-1DA0-D769-8B11-46D7755A93B8}"/>
              </a:ext>
            </a:extLst>
          </p:cNvPr>
          <p:cNvSpPr txBox="1">
            <a:spLocks/>
          </p:cNvSpPr>
          <p:nvPr/>
        </p:nvSpPr>
        <p:spPr>
          <a:xfrm>
            <a:off x="722244" y="1686560"/>
            <a:ext cx="10542104" cy="48600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GB" sz="3200" b="1" dirty="0"/>
              <a:t>Biggest successes of Our Rural Future 2021-2025: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GB" sz="3200" dirty="0"/>
              <a:t>More than 60% hailed the improvements to digital connectivity and remote working as the biggest positive change.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GB" sz="3200" dirty="0"/>
              <a:t>The development of community facilities and public transport services also recorded strong favourability, followed by outdoor amenities and town regeneration.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GB" sz="1900" dirty="0"/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GB" sz="3100" b="1" dirty="0"/>
              <a:t>Major challenges remain for the new policy: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GB" sz="3200" dirty="0"/>
              <a:t>Demographic trends around ageing populations and youth retention were the No.1 concern, followed by housing, infrastructure, social isolation and resilience in responding to extreme weather events.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800" dirty="0"/>
          </a:p>
          <a:p>
            <a:pPr lvl="1">
              <a:lnSpc>
                <a:spcPct val="110000"/>
              </a:lnSpc>
            </a:pPr>
            <a:endParaRPr lang="en-GB" sz="28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3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BB93-5A2C-46B2-B330-93F2876F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F95099-CB10-CE70-D76E-5A482B18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92508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Infrastructure and Services</a:t>
            </a:r>
            <a:endParaRPr lang="en-US" sz="4800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3FF7CEF-69DA-D593-D80E-CC6BFEEB8DE7}"/>
              </a:ext>
            </a:extLst>
          </p:cNvPr>
          <p:cNvSpPr txBox="1">
            <a:spLocks/>
          </p:cNvSpPr>
          <p:nvPr/>
        </p:nvSpPr>
        <p:spPr>
          <a:xfrm>
            <a:off x="609601" y="1818640"/>
            <a:ext cx="10790582" cy="4612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GB" sz="2800" dirty="0"/>
              <a:t>Rural communities prioritise investment in essential infrastructure, particularly housing, public transport, and healthcare facilities. </a:t>
            </a:r>
          </a:p>
          <a:p>
            <a:pPr lvl="1">
              <a:lnSpc>
                <a:spcPct val="110000"/>
              </a:lnSpc>
            </a:pPr>
            <a:r>
              <a:rPr lang="en-GB" sz="2800" dirty="0"/>
              <a:t>Key infrastructure supporting population growth, in areas such as energy, water and waste, roads and active travel also featured.</a:t>
            </a:r>
          </a:p>
          <a:p>
            <a:pPr lvl="1">
              <a:lnSpc>
                <a:spcPct val="110000"/>
              </a:lnSpc>
            </a:pPr>
            <a:r>
              <a:rPr lang="en-GB" sz="2800" dirty="0"/>
              <a:t>For public services, investment should focus on healthcare services, public transport services and social care and care for older people.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Other areas frequently listed included community resources, rural safety and youth services and supports.</a:t>
            </a:r>
          </a:p>
          <a:p>
            <a:pPr lvl="1">
              <a:spcBef>
                <a:spcPts val="12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875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D18836-7F23-E7B0-8264-F605C134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92508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Enterprise and Tourism</a:t>
            </a:r>
            <a:endParaRPr lang="en-US" sz="4800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FCA83A-3FB4-9B43-63DA-654CA5CBC193}"/>
              </a:ext>
            </a:extLst>
          </p:cNvPr>
          <p:cNvSpPr txBox="1">
            <a:spLocks/>
          </p:cNvSpPr>
          <p:nvPr/>
        </p:nvSpPr>
        <p:spPr>
          <a:xfrm>
            <a:off x="699051" y="1918252"/>
            <a:ext cx="10701131" cy="43831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/>
              <a:t>Key sectors identified for rural job creation include tourism, digital technology, agriculture and forestry, and renewable energy. </a:t>
            </a:r>
          </a:p>
          <a:p>
            <a:pPr lvl="1"/>
            <a:r>
              <a:rPr lang="en-GB" sz="2800" dirty="0"/>
              <a:t>However, progress is hindered by significant barriers, such as housing shortages, poor infrastructure, and limited access to finance.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Despite significant tourism potential in rural Ireland, only 33% of participants believe this potential is being fully realised. 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Participants recommended increased investment in cultural infrastructure and heritage conservation, improvements to existing attractions, and development of specialised local experiences.</a:t>
            </a:r>
            <a:endParaRPr lang="en-US" sz="2800" dirty="0"/>
          </a:p>
          <a:p>
            <a:pPr lvl="1">
              <a:spcBef>
                <a:spcPts val="12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478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C50B7F-1FBB-B8C6-F6DA-6216FEB6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01015"/>
            <a:ext cx="10515600" cy="940703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Other key concerns</a:t>
            </a:r>
            <a:endParaRPr lang="en-US" sz="4800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5BA761D-A96F-94D5-16B3-E74E61E65179}"/>
              </a:ext>
            </a:extLst>
          </p:cNvPr>
          <p:cNvSpPr txBox="1">
            <a:spLocks/>
          </p:cNvSpPr>
          <p:nvPr/>
        </p:nvSpPr>
        <p:spPr>
          <a:xfrm>
            <a:off x="722244" y="1541718"/>
            <a:ext cx="10542104" cy="50048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GB" sz="3200" dirty="0"/>
              <a:t>A majority (58%) of respondents perceived their neighbouring towns and villages as lacking vitality, citing need for housing, addressing vacancy and improved transport links. 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GB" sz="2800" dirty="0"/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GB" sz="3200" dirty="0"/>
              <a:t>Amongst environmental concerns, extreme weather events, biodiversity decline and management of water and waste featured most prominently.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800" dirty="0"/>
          </a:p>
          <a:p>
            <a:pPr>
              <a:lnSpc>
                <a:spcPct val="110000"/>
              </a:lnSpc>
            </a:pPr>
            <a:r>
              <a:rPr lang="en-US" sz="3200" dirty="0"/>
              <a:t>94% said sustainable agriculture, marine and forestry sectors were </a:t>
            </a:r>
            <a:r>
              <a:rPr lang="en-US" sz="3200" b="1" dirty="0"/>
              <a:t>Very important </a:t>
            </a:r>
            <a:r>
              <a:rPr lang="en-US" sz="3200" dirty="0"/>
              <a:t>or </a:t>
            </a:r>
            <a:r>
              <a:rPr lang="en-US" sz="3200" b="1" dirty="0"/>
              <a:t>Essential</a:t>
            </a:r>
            <a:r>
              <a:rPr lang="en-US" sz="3200" dirty="0"/>
              <a:t> to rural areas, with a focus on consumer trust, sustainability and competitiveness.</a:t>
            </a:r>
          </a:p>
          <a:p>
            <a:pPr lvl="1">
              <a:lnSpc>
                <a:spcPct val="110000"/>
              </a:lnSpc>
            </a:pPr>
            <a:endParaRPr lang="en-GB" sz="28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7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2c691f3efa402dab5cbaa8c240a9e7 xmlns="f1c357c2-8385-4a43-87b2-11bfecb3cc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Strategy</TermName>
          <TermId xmlns="http://schemas.microsoft.com/office/infopath/2007/PartnerControls">43e815db-9d74-4844-8277-205c1cc8f245</TermId>
        </TermInfo>
        <TermInfo xmlns="http://schemas.microsoft.com/office/infopath/2007/PartnerControls">
          <TermName xmlns="http://schemas.microsoft.com/office/infopath/2007/PartnerControls">#Government Initiative</TermName>
          <TermId xmlns="http://schemas.microsoft.com/office/infopath/2007/PartnerControls">5903df0a-893a-48f3-ab5e-7e25322652bf</TermId>
        </TermInfo>
      </Terms>
    </m02c691f3efa402dab5cbaa8c240a9e7>
    <_vti_ItemDeclaredRecord xmlns="f1c357c2-8385-4a43-87b2-11bfecb3cc01" xsi:nil="true"/>
    <eDocs_eFileName xmlns="f1c357c2-8385-4a43-87b2-11bfecb3cc01">RCDRSSE001-002-2019</eDocs_eFileName>
    <mbbd3fafa5ab4e5eb8a6a5e099cef439 xmlns="f1c357c2-8385-4a43-87b2-11bfecb3cc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24f1dfb5-b8f4-4ff0-8634-928aa8d80b2b</TermId>
        </TermInfo>
      </Terms>
    </mbbd3fafa5ab4e5eb8a6a5e099cef439>
    <fbaa881fc4ae443f9fdafbdd527793df xmlns="f1c357c2-8385-4a43-87b2-11bfecb3cc01">
      <Terms xmlns="http://schemas.microsoft.com/office/infopath/2007/PartnerControls"/>
    </fbaa881fc4ae443f9fdafbdd527793df>
    <eDocs_FileStatus xmlns="f1c357c2-8385-4a43-87b2-11bfecb3cc01">Live</eDocs_FileStatus>
    <h1f8bb4843d6459a8b809123185593c7 xmlns="f1c357c2-8385-4a43-87b2-11bfecb3cc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001</TermName>
          <TermId xmlns="http://schemas.microsoft.com/office/infopath/2007/PartnerControls">1422c6ff-c68f-4099-8fa4-829c23a8a391</TermId>
        </TermInfo>
      </Terms>
    </h1f8bb4843d6459a8b809123185593c7>
    <TaxCatchAll xmlns="f1c357c2-8385-4a43-87b2-11bfecb3cc01">
      <Value>92</Value>
      <Value>120</Value>
      <Value>2</Value>
      <Value>1</Value>
      <Value>119</Value>
    </TaxCatchAll>
    <nb1b8a72855341e18dd75ce464e281f2 xmlns="f1c357c2-8385-4a43-87b2-11bfecb3cc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b47dcb1a-ffe9-4290-92a8-716699eb43a5</TermId>
        </TermInfo>
      </Terms>
    </nb1b8a72855341e18dd75ce464e281f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3045BA403C34C44EA2A021E8CCC0F9F7" ma:contentTypeVersion="145" ma:contentTypeDescription="" ma:contentTypeScope="" ma:versionID="912347c369a407959593b79deae286cc">
  <xsd:schema xmlns:xsd="http://www.w3.org/2001/XMLSchema" xmlns:xs="http://www.w3.org/2001/XMLSchema" xmlns:p="http://schemas.microsoft.com/office/2006/metadata/properties" xmlns:ns2="f1c357c2-8385-4a43-87b2-11bfecb3cc01" targetNamespace="http://schemas.microsoft.com/office/2006/metadata/properties" ma:root="true" ma:fieldsID="77bb97f43b6eec6f1e6d84bbb5cc9f23" ns2:_="">
    <xsd:import namespace="f1c357c2-8385-4a43-87b2-11bfecb3cc01"/>
    <xsd:element name="properties">
      <xsd:complexType>
        <xsd:sequence>
          <xsd:element name="documentManagement">
            <xsd:complexType>
              <xsd:all>
                <xsd:element ref="ns2:_vti_ItemDeclaredRecord" minOccurs="0"/>
                <xsd:element ref="ns2:eDocs_FileStatus"/>
                <xsd:element ref="ns2:eDocs_eFileName" minOccurs="0"/>
                <xsd:element ref="ns2:TaxCatchAll" minOccurs="0"/>
                <xsd:element ref="ns2:TaxCatchAllLabel" minOccurs="0"/>
                <xsd:element ref="ns2:h1f8bb4843d6459a8b809123185593c7" minOccurs="0"/>
                <xsd:element ref="ns2:nb1b8a72855341e18dd75ce464e281f2" minOccurs="0"/>
                <xsd:element ref="ns2:m02c691f3efa402dab5cbaa8c240a9e7" minOccurs="0"/>
                <xsd:element ref="ns2:mbbd3fafa5ab4e5eb8a6a5e099cef439" minOccurs="0"/>
                <xsd:element ref="ns2:fbaa881fc4ae443f9fdafbdd527793d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357c2-8385-4a43-87b2-11bfecb3cc01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" nillable="true" ma:displayName="Declared Record" ma:hidden="true" ma:internalName="_vti_ItemDeclaredRecord">
      <xsd:simpleType>
        <xsd:restriction base="dms:DateTime"/>
      </xsd:simpleType>
    </xsd:element>
    <xsd:element name="eDocs_FileStatus" ma:index="5" ma:displayName="Status" ma:default="Live" ma:format="Dropdown" ma:indexed="true" ma:internalName="eDocs_FileStatus">
      <xsd:simpleType>
        <xsd:restriction base="dms:Choice">
          <xsd:enumeration value="Live"/>
          <xsd:enumeration value="Archived"/>
          <xsd:enumeration value="PendingLive"/>
          <xsd:enumeration value="PendingArchived"/>
          <xsd:enumeration value="Cancelled"/>
          <xsd:enumeration value="SentToNationalArchives"/>
        </xsd:restriction>
      </xsd:simpleType>
    </xsd:element>
    <xsd:element name="eDocs_eFileName" ma:index="8" nillable="true" ma:displayName="eFile Reference" ma:indexed="true" ma:internalName="eDocs_eFileName" ma:readOnly="false">
      <xsd:simpleType>
        <xsd:restriction base="dms:Text"/>
      </xsd:simpleType>
    </xsd:element>
    <xsd:element name="TaxCatchAll" ma:index="9" nillable="true" ma:displayName="Taxonomy Catch All Column" ma:hidden="true" ma:list="{c5d73717-3e61-4265-8c9f-7679c08c331f}" ma:internalName="TaxCatchAll" ma:showField="CatchAllData" ma:web="f1c357c2-8385-4a43-87b2-11bfecb3c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5d73717-3e61-4265-8c9f-7679c08c331f}" ma:internalName="TaxCatchAllLabel" ma:readOnly="true" ma:showField="CatchAllDataLabel" ma:web="f1c357c2-8385-4a43-87b2-11bfecb3c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f8bb4843d6459a8b809123185593c7" ma:index="13" nillable="true" ma:taxonomy="true" ma:internalName="h1f8bb4843d6459a8b809123185593c7" ma:taxonomyFieldName="eDocs_Series" ma:displayName="Series" ma:readOnly="false" ma:default="-1;#001|1422c6ff-c68f-4099-8fa4-829c23a8a391" ma:fieldId="{11f8bb48-43d6-459a-8b80-9123185593c7}" ma:sspId="aeba1505-9dcf-4086-9c01-dfd240ad3a2c" ma:termSetId="c306ef50-6ab4-470c-a00b-0c94dc1e66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1b8a72855341e18dd75ce464e281f2" ma:index="15" nillable="true" ma:taxonomy="true" ma:internalName="nb1b8a72855341e18dd75ce464e281f2" ma:taxonomyFieldName="eDocs_Year" ma:displayName="Year" ma:readOnly="false" ma:fieldId="{7b1b8a72-8553-41e1-8dd7-5ce464e281f2}" ma:sspId="aeba1505-9dcf-4086-9c01-dfd240ad3a2c" ma:termSetId="6375781b-159b-43c0-9138-c5f98db1ab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2c691f3efa402dab5cbaa8c240a9e7" ma:index="18" nillable="true" ma:taxonomy="true" ma:internalName="m02c691f3efa402dab5cbaa8c240a9e7" ma:taxonomyFieldName="eDocs_FileTopics" ma:displayName="File Topics" ma:readOnly="false" ma:fieldId="{602c691f-3efa-402d-ab5c-baa8c240a9e7}" ma:taxonomyMulti="true" ma:sspId="aeba1505-9dcf-4086-9c01-dfd240ad3a2c" ma:termSetId="e964243f-e861-4ecd-ae5f-941f0a2abb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bd3fafa5ab4e5eb8a6a5e099cef439" ma:index="20" nillable="true" ma:taxonomy="true" ma:internalName="mbbd3fafa5ab4e5eb8a6a5e099cef439" ma:taxonomyFieldName="eDocs_SecurityClassification" ma:displayName="Security Classification" ma:readOnly="false" ma:default="-1;#Unclassified|633aad03-fabf-442b-85c7-8209b03da9f6" ma:fieldId="{6bbd3faf-a5ab-4e5e-b8a6-a5e099cef439}" ma:sspId="aeba1505-9dcf-4086-9c01-dfd240ad3a2c" ma:termSetId="a586c27f-5903-4161-92cd-3228879c99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aa881fc4ae443f9fdafbdd527793df" ma:index="22" nillable="true" ma:taxonomy="true" ma:internalName="fbaa881fc4ae443f9fdafbdd527793df" ma:taxonomyFieldName="eDocs_DocumentTopics" ma:displayName="Document Topics" ma:fieldId="{fbaa881f-c4ae-443f-9fda-fbdd527793df}" ma:taxonomyMulti="true" ma:sspId="aeba1505-9dcf-4086-9c01-dfd240ad3a2c" ma:termSetId="e964243f-e861-4ecd-ae5f-941f0a2abbf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9BDD3-B2C4-4E03-80A2-C86A1CE998A5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f1c357c2-8385-4a43-87b2-11bfecb3cc0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8924CA-E755-402B-B162-AD41732BD2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8F9203-B987-4023-9BD9-A935261E4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357c2-8385-4a43-87b2-11bfecb3c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776</Words>
  <Application>Microsoft Office PowerPoint</Application>
  <PresentationFormat>Widescreen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Our Rural Future National Rural Development Policy </vt:lpstr>
      <vt:lpstr>Our Rural Future 2021-2025 </vt:lpstr>
      <vt:lpstr>Policy Coherence </vt:lpstr>
      <vt:lpstr>Delivery </vt:lpstr>
      <vt:lpstr>The next iteration of Our Rural Future…</vt:lpstr>
      <vt:lpstr>Main takeaways</vt:lpstr>
      <vt:lpstr>Infrastructure and Services</vt:lpstr>
      <vt:lpstr>Enterprise and Tourism</vt:lpstr>
      <vt:lpstr>Other key concerns</vt:lpstr>
      <vt:lpstr>Key Themes: Vibrant Rural Places </vt:lpstr>
      <vt:lpstr>Key Themes: A Strong and Diverse Rural Economy</vt:lpstr>
      <vt:lpstr>Key Themes: Resilient Rural Communities </vt:lpstr>
      <vt:lpstr>Key Themes: A Greener Rural Future</vt:lpstr>
      <vt:lpstr>Next Steps </vt:lpstr>
    </vt:vector>
  </TitlesOfParts>
  <Company>BTS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Gareth Makim (DRCD)</dc:creator>
  <cp:lastModifiedBy>Gareth Makim (DRCDG)</cp:lastModifiedBy>
  <cp:revision>15</cp:revision>
  <dcterms:created xsi:type="dcterms:W3CDTF">2025-04-25T13:57:31Z</dcterms:created>
  <dcterms:modified xsi:type="dcterms:W3CDTF">2025-10-08T15:08:27Z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0x0101000BC94875665D404BB1351B53C41FD2C0003045BA403C34C44EA2A021E8CCC0F9F7</vt:lpwstr>
  </property>
  <property fmtid="{D5CDD505-2E9C-101B-9397-08002B2CF9AE}" pid="3" name="eDocs_SecurityClassification">
    <vt:lpwstr>120;#Unrestricted|24f1dfb5-b8f4-4ff0-8634-928aa8d80b2b</vt:lpwstr>
  </property>
  <property fmtid="{D5CDD505-2E9C-101B-9397-08002B2CF9AE}" pid="4" name="eDocs_Series">
    <vt:lpwstr>1;#001|1422c6ff-c68f-4099-8fa4-829c23a8a391</vt:lpwstr>
  </property>
  <property fmtid="{D5CDD505-2E9C-101B-9397-08002B2CF9AE}" pid="5" name="eDocs_Year">
    <vt:lpwstr>2;#2019|b47dcb1a-ffe9-4290-92a8-716699eb43a5</vt:lpwstr>
  </property>
  <property fmtid="{D5CDD505-2E9C-101B-9397-08002B2CF9AE}" pid="6" name="eDocs_FileTopics">
    <vt:lpwstr>119;#Strategy|43e815db-9d74-4844-8277-205c1cc8f245;#92;##Government Initiative|5903df0a-893a-48f3-ab5e-7e25322652bf</vt:lpwstr>
  </property>
  <property fmtid="{D5CDD505-2E9C-101B-9397-08002B2CF9AE}" pid="7" name="eDocs_DocumentTopics">
    <vt:lpwstr/>
  </property>
  <property fmtid="{D5CDD505-2E9C-101B-9397-08002B2CF9AE}" pid="8" name="ge25f6a3ef6f42d4865685f2a74bf8c7">
    <vt:lpwstr/>
  </property>
  <property fmtid="{D5CDD505-2E9C-101B-9397-08002B2CF9AE}" pid="9" name="eDocs_RetentionPeriodTerm">
    <vt:lpwstr/>
  </property>
</Properties>
</file>