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heme/theme4.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6.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0" r:id="rId3"/>
    <p:sldMasterId id="2147483671" r:id="rId4"/>
  </p:sldMasterIdLst>
  <p:notesMasterIdLst>
    <p:notesMasterId r:id="rId34"/>
  </p:notesMasterIdLst>
  <p:sldIdLst>
    <p:sldId id="510" r:id="rId5"/>
    <p:sldId id="2025" r:id="rId6"/>
    <p:sldId id="549" r:id="rId7"/>
    <p:sldId id="550" r:id="rId8"/>
    <p:sldId id="439" r:id="rId9"/>
    <p:sldId id="2008" r:id="rId10"/>
    <p:sldId id="2002" r:id="rId11"/>
    <p:sldId id="460" r:id="rId12"/>
    <p:sldId id="440" r:id="rId13"/>
    <p:sldId id="450" r:id="rId14"/>
    <p:sldId id="2011" r:id="rId15"/>
    <p:sldId id="2012" r:id="rId16"/>
    <p:sldId id="2020" r:id="rId17"/>
    <p:sldId id="548" r:id="rId18"/>
    <p:sldId id="2013" r:id="rId19"/>
    <p:sldId id="2016" r:id="rId20"/>
    <p:sldId id="2015" r:id="rId21"/>
    <p:sldId id="2014" r:id="rId22"/>
    <p:sldId id="2017" r:id="rId23"/>
    <p:sldId id="2018" r:id="rId24"/>
    <p:sldId id="2019" r:id="rId25"/>
    <p:sldId id="2022" r:id="rId26"/>
    <p:sldId id="2023" r:id="rId27"/>
    <p:sldId id="2024" r:id="rId28"/>
    <p:sldId id="2021" r:id="rId29"/>
    <p:sldId id="2026" r:id="rId30"/>
    <p:sldId id="2028" r:id="rId31"/>
    <p:sldId id="2027" r:id="rId32"/>
    <p:sldId id="2010"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119" autoAdjust="0"/>
  </p:normalViewPr>
  <p:slideViewPr>
    <p:cSldViewPr snapToGrid="0">
      <p:cViewPr>
        <p:scale>
          <a:sx n="66" d="100"/>
          <a:sy n="66" d="100"/>
        </p:scale>
        <p:origin x="2310"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6E12A-825C-47F2-86F5-A4562C42F88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9364C93-7266-4968-A5F1-EDB2102F7CA6}">
      <dgm:prSet/>
      <dgm:spPr/>
      <dgm:t>
        <a:bodyPr/>
        <a:lstStyle/>
        <a:p>
          <a:r>
            <a:rPr lang="en-IE"/>
            <a:t>Linking European policy with the local level &amp; consider future changes</a:t>
          </a:r>
          <a:endParaRPr lang="en-US"/>
        </a:p>
      </dgm:t>
    </dgm:pt>
    <dgm:pt modelId="{B16D55CF-B5A3-4C13-940E-C7EB3BEF5119}" type="parTrans" cxnId="{F83E30D4-DAE2-4FFB-A0BE-E4DBD3E336B8}">
      <dgm:prSet/>
      <dgm:spPr/>
      <dgm:t>
        <a:bodyPr/>
        <a:lstStyle/>
        <a:p>
          <a:endParaRPr lang="en-US"/>
        </a:p>
      </dgm:t>
    </dgm:pt>
    <dgm:pt modelId="{B719FCA9-0B3B-440B-88FB-2E9E4D90084A}" type="sibTrans" cxnId="{F83E30D4-DAE2-4FFB-A0BE-E4DBD3E336B8}">
      <dgm:prSet/>
      <dgm:spPr/>
      <dgm:t>
        <a:bodyPr/>
        <a:lstStyle/>
        <a:p>
          <a:endParaRPr lang="en-US"/>
        </a:p>
      </dgm:t>
    </dgm:pt>
    <dgm:pt modelId="{F93B4252-2C05-47F2-9EB9-C5B0F2A35346}">
      <dgm:prSet/>
      <dgm:spPr/>
      <dgm:t>
        <a:bodyPr/>
        <a:lstStyle/>
        <a:p>
          <a:r>
            <a:rPr lang="en-IE"/>
            <a:t>Where we are now – Longterm Vision for Rural Areas</a:t>
          </a:r>
          <a:endParaRPr lang="en-US"/>
        </a:p>
      </dgm:t>
    </dgm:pt>
    <dgm:pt modelId="{F5C13D3C-70A1-4697-8B7D-0B7D582D75B5}" type="parTrans" cxnId="{CBF539BD-4987-48A5-A210-119EAF897379}">
      <dgm:prSet/>
      <dgm:spPr/>
      <dgm:t>
        <a:bodyPr/>
        <a:lstStyle/>
        <a:p>
          <a:endParaRPr lang="en-US"/>
        </a:p>
      </dgm:t>
    </dgm:pt>
    <dgm:pt modelId="{ABF4C1A8-2956-48A0-B423-C2D3EDD5E86B}" type="sibTrans" cxnId="{CBF539BD-4987-48A5-A210-119EAF897379}">
      <dgm:prSet/>
      <dgm:spPr/>
      <dgm:t>
        <a:bodyPr/>
        <a:lstStyle/>
        <a:p>
          <a:endParaRPr lang="en-US"/>
        </a:p>
      </dgm:t>
    </dgm:pt>
    <dgm:pt modelId="{363B9870-9D20-46A1-B7BE-617CEF648B92}">
      <dgm:prSet/>
      <dgm:spPr/>
      <dgm:t>
        <a:bodyPr/>
        <a:lstStyle/>
        <a:p>
          <a:r>
            <a:rPr lang="en-IE"/>
            <a:t>What is proposed – EU Rural Action Plan &amp; Post-2027 MFF</a:t>
          </a:r>
          <a:endParaRPr lang="en-US"/>
        </a:p>
      </dgm:t>
    </dgm:pt>
    <dgm:pt modelId="{A70257BA-2A82-4AC8-89ED-D952873B21CC}" type="parTrans" cxnId="{1D1689BB-AE29-4125-A894-D670A15C1CC8}">
      <dgm:prSet/>
      <dgm:spPr/>
      <dgm:t>
        <a:bodyPr/>
        <a:lstStyle/>
        <a:p>
          <a:endParaRPr lang="en-US"/>
        </a:p>
      </dgm:t>
    </dgm:pt>
    <dgm:pt modelId="{6508B9A1-5B60-4FE6-BB0B-861C75AA239C}" type="sibTrans" cxnId="{1D1689BB-AE29-4125-A894-D670A15C1CC8}">
      <dgm:prSet/>
      <dgm:spPr/>
      <dgm:t>
        <a:bodyPr/>
        <a:lstStyle/>
        <a:p>
          <a:endParaRPr lang="en-US"/>
        </a:p>
      </dgm:t>
    </dgm:pt>
    <dgm:pt modelId="{D71C2BEA-FFEB-401E-A4BB-04069D0CF59C}">
      <dgm:prSet/>
      <dgm:spPr/>
      <dgm:t>
        <a:bodyPr/>
        <a:lstStyle/>
        <a:p>
          <a:r>
            <a:rPr lang="en-IE"/>
            <a:t>Rural Europe: A better deal?</a:t>
          </a:r>
          <a:endParaRPr lang="en-US"/>
        </a:p>
      </dgm:t>
    </dgm:pt>
    <dgm:pt modelId="{1F71DBCE-F601-4BE7-B2CA-B0D4652D9EEE}" type="parTrans" cxnId="{2F152719-168E-4934-9D56-989C1D961CC5}">
      <dgm:prSet/>
      <dgm:spPr/>
      <dgm:t>
        <a:bodyPr/>
        <a:lstStyle/>
        <a:p>
          <a:endParaRPr lang="en-US"/>
        </a:p>
      </dgm:t>
    </dgm:pt>
    <dgm:pt modelId="{2ECA396A-BF24-4A2C-922A-AB80993006D9}" type="sibTrans" cxnId="{2F152719-168E-4934-9D56-989C1D961CC5}">
      <dgm:prSet/>
      <dgm:spPr/>
      <dgm:t>
        <a:bodyPr/>
        <a:lstStyle/>
        <a:p>
          <a:endParaRPr lang="en-US"/>
        </a:p>
      </dgm:t>
    </dgm:pt>
    <dgm:pt modelId="{A84B7E59-9FF4-4F5D-8D86-C771DE47F8F3}">
      <dgm:prSet/>
      <dgm:spPr/>
      <dgm:t>
        <a:bodyPr/>
        <a:lstStyle/>
        <a:p>
          <a:r>
            <a:rPr lang="en-IE"/>
            <a:t>Promise Vs Risk</a:t>
          </a:r>
          <a:endParaRPr lang="en-US"/>
        </a:p>
      </dgm:t>
    </dgm:pt>
    <dgm:pt modelId="{22374BE8-CCBB-40F8-9BEB-B7EA1CE18F8C}" type="parTrans" cxnId="{F71B3DDF-AFB8-41C8-B793-F8A1A62F068D}">
      <dgm:prSet/>
      <dgm:spPr/>
      <dgm:t>
        <a:bodyPr/>
        <a:lstStyle/>
        <a:p>
          <a:endParaRPr lang="en-US"/>
        </a:p>
      </dgm:t>
    </dgm:pt>
    <dgm:pt modelId="{905F3D0F-3E46-426B-B4F4-769A1B3C7817}" type="sibTrans" cxnId="{F71B3DDF-AFB8-41C8-B793-F8A1A62F068D}">
      <dgm:prSet/>
      <dgm:spPr/>
      <dgm:t>
        <a:bodyPr/>
        <a:lstStyle/>
        <a:p>
          <a:endParaRPr lang="en-US"/>
        </a:p>
      </dgm:t>
    </dgm:pt>
    <dgm:pt modelId="{AB22881B-E3F8-465C-8BD3-D8BBAA726523}" type="pres">
      <dgm:prSet presAssocID="{5286E12A-825C-47F2-86F5-A4562C42F88F}" presName="linear" presStyleCnt="0">
        <dgm:presLayoutVars>
          <dgm:animLvl val="lvl"/>
          <dgm:resizeHandles val="exact"/>
        </dgm:presLayoutVars>
      </dgm:prSet>
      <dgm:spPr/>
    </dgm:pt>
    <dgm:pt modelId="{1C8E53C6-9938-4FB3-A2AB-FA4E4685D390}" type="pres">
      <dgm:prSet presAssocID="{49364C93-7266-4968-A5F1-EDB2102F7CA6}" presName="parentText" presStyleLbl="node1" presStyleIdx="0" presStyleCnt="5">
        <dgm:presLayoutVars>
          <dgm:chMax val="0"/>
          <dgm:bulletEnabled val="1"/>
        </dgm:presLayoutVars>
      </dgm:prSet>
      <dgm:spPr/>
    </dgm:pt>
    <dgm:pt modelId="{B8C5217F-7619-4CE3-A357-CC2ED59C911D}" type="pres">
      <dgm:prSet presAssocID="{B719FCA9-0B3B-440B-88FB-2E9E4D90084A}" presName="spacer" presStyleCnt="0"/>
      <dgm:spPr/>
    </dgm:pt>
    <dgm:pt modelId="{D376B4E5-C760-4497-B2D6-08FAE9653CF7}" type="pres">
      <dgm:prSet presAssocID="{F93B4252-2C05-47F2-9EB9-C5B0F2A35346}" presName="parentText" presStyleLbl="node1" presStyleIdx="1" presStyleCnt="5">
        <dgm:presLayoutVars>
          <dgm:chMax val="0"/>
          <dgm:bulletEnabled val="1"/>
        </dgm:presLayoutVars>
      </dgm:prSet>
      <dgm:spPr/>
    </dgm:pt>
    <dgm:pt modelId="{3058C38B-812C-476A-AF83-2B26F7A841FA}" type="pres">
      <dgm:prSet presAssocID="{ABF4C1A8-2956-48A0-B423-C2D3EDD5E86B}" presName="spacer" presStyleCnt="0"/>
      <dgm:spPr/>
    </dgm:pt>
    <dgm:pt modelId="{94BBB35D-0D3D-4313-AAD8-D3ABE362F338}" type="pres">
      <dgm:prSet presAssocID="{363B9870-9D20-46A1-B7BE-617CEF648B92}" presName="parentText" presStyleLbl="node1" presStyleIdx="2" presStyleCnt="5">
        <dgm:presLayoutVars>
          <dgm:chMax val="0"/>
          <dgm:bulletEnabled val="1"/>
        </dgm:presLayoutVars>
      </dgm:prSet>
      <dgm:spPr/>
    </dgm:pt>
    <dgm:pt modelId="{CA783A4F-170C-4EB6-B8AA-07FC4259F6DE}" type="pres">
      <dgm:prSet presAssocID="{6508B9A1-5B60-4FE6-BB0B-861C75AA239C}" presName="spacer" presStyleCnt="0"/>
      <dgm:spPr/>
    </dgm:pt>
    <dgm:pt modelId="{27D4A6B0-DB2F-4D13-85EA-FC9F6E2EFCDE}" type="pres">
      <dgm:prSet presAssocID="{D71C2BEA-FFEB-401E-A4BB-04069D0CF59C}" presName="parentText" presStyleLbl="node1" presStyleIdx="3" presStyleCnt="5">
        <dgm:presLayoutVars>
          <dgm:chMax val="0"/>
          <dgm:bulletEnabled val="1"/>
        </dgm:presLayoutVars>
      </dgm:prSet>
      <dgm:spPr/>
    </dgm:pt>
    <dgm:pt modelId="{25D37BF2-24B2-4389-9B4B-BF282795BC36}" type="pres">
      <dgm:prSet presAssocID="{2ECA396A-BF24-4A2C-922A-AB80993006D9}" presName="spacer" presStyleCnt="0"/>
      <dgm:spPr/>
    </dgm:pt>
    <dgm:pt modelId="{BCD33E6C-F888-4907-8AD0-6E1C5B39154B}" type="pres">
      <dgm:prSet presAssocID="{A84B7E59-9FF4-4F5D-8D86-C771DE47F8F3}" presName="parentText" presStyleLbl="node1" presStyleIdx="4" presStyleCnt="5">
        <dgm:presLayoutVars>
          <dgm:chMax val="0"/>
          <dgm:bulletEnabled val="1"/>
        </dgm:presLayoutVars>
      </dgm:prSet>
      <dgm:spPr/>
    </dgm:pt>
  </dgm:ptLst>
  <dgm:cxnLst>
    <dgm:cxn modelId="{2F152719-168E-4934-9D56-989C1D961CC5}" srcId="{5286E12A-825C-47F2-86F5-A4562C42F88F}" destId="{D71C2BEA-FFEB-401E-A4BB-04069D0CF59C}" srcOrd="3" destOrd="0" parTransId="{1F71DBCE-F601-4BE7-B2CA-B0D4652D9EEE}" sibTransId="{2ECA396A-BF24-4A2C-922A-AB80993006D9}"/>
    <dgm:cxn modelId="{3689A119-2097-4B62-BB14-511B3C046B93}" type="presOf" srcId="{A84B7E59-9FF4-4F5D-8D86-C771DE47F8F3}" destId="{BCD33E6C-F888-4907-8AD0-6E1C5B39154B}" srcOrd="0" destOrd="0" presId="urn:microsoft.com/office/officeart/2005/8/layout/vList2"/>
    <dgm:cxn modelId="{E2E5E05D-B330-4705-9311-87BB67DE737D}" type="presOf" srcId="{363B9870-9D20-46A1-B7BE-617CEF648B92}" destId="{94BBB35D-0D3D-4313-AAD8-D3ABE362F338}" srcOrd="0" destOrd="0" presId="urn:microsoft.com/office/officeart/2005/8/layout/vList2"/>
    <dgm:cxn modelId="{64AA556A-EFEE-450C-BAE3-D773851D5306}" type="presOf" srcId="{F93B4252-2C05-47F2-9EB9-C5B0F2A35346}" destId="{D376B4E5-C760-4497-B2D6-08FAE9653CF7}" srcOrd="0" destOrd="0" presId="urn:microsoft.com/office/officeart/2005/8/layout/vList2"/>
    <dgm:cxn modelId="{6E44B855-9C6D-4D60-9541-A827BF442796}" type="presOf" srcId="{49364C93-7266-4968-A5F1-EDB2102F7CA6}" destId="{1C8E53C6-9938-4FB3-A2AB-FA4E4685D390}" srcOrd="0" destOrd="0" presId="urn:microsoft.com/office/officeart/2005/8/layout/vList2"/>
    <dgm:cxn modelId="{DD635A89-3980-4FBD-9763-A6B8F0D5206F}" type="presOf" srcId="{D71C2BEA-FFEB-401E-A4BB-04069D0CF59C}" destId="{27D4A6B0-DB2F-4D13-85EA-FC9F6E2EFCDE}" srcOrd="0" destOrd="0" presId="urn:microsoft.com/office/officeart/2005/8/layout/vList2"/>
    <dgm:cxn modelId="{1D1689BB-AE29-4125-A894-D670A15C1CC8}" srcId="{5286E12A-825C-47F2-86F5-A4562C42F88F}" destId="{363B9870-9D20-46A1-B7BE-617CEF648B92}" srcOrd="2" destOrd="0" parTransId="{A70257BA-2A82-4AC8-89ED-D952873B21CC}" sibTransId="{6508B9A1-5B60-4FE6-BB0B-861C75AA239C}"/>
    <dgm:cxn modelId="{CBF539BD-4987-48A5-A210-119EAF897379}" srcId="{5286E12A-825C-47F2-86F5-A4562C42F88F}" destId="{F93B4252-2C05-47F2-9EB9-C5B0F2A35346}" srcOrd="1" destOrd="0" parTransId="{F5C13D3C-70A1-4697-8B7D-0B7D582D75B5}" sibTransId="{ABF4C1A8-2956-48A0-B423-C2D3EDD5E86B}"/>
    <dgm:cxn modelId="{F83E30D4-DAE2-4FFB-A0BE-E4DBD3E336B8}" srcId="{5286E12A-825C-47F2-86F5-A4562C42F88F}" destId="{49364C93-7266-4968-A5F1-EDB2102F7CA6}" srcOrd="0" destOrd="0" parTransId="{B16D55CF-B5A3-4C13-940E-C7EB3BEF5119}" sibTransId="{B719FCA9-0B3B-440B-88FB-2E9E4D90084A}"/>
    <dgm:cxn modelId="{F71B3DDF-AFB8-41C8-B793-F8A1A62F068D}" srcId="{5286E12A-825C-47F2-86F5-A4562C42F88F}" destId="{A84B7E59-9FF4-4F5D-8D86-C771DE47F8F3}" srcOrd="4" destOrd="0" parTransId="{22374BE8-CCBB-40F8-9BEB-B7EA1CE18F8C}" sibTransId="{905F3D0F-3E46-426B-B4F4-769A1B3C7817}"/>
    <dgm:cxn modelId="{EC6536E9-1E6A-48CF-BC6A-D151613E1B86}" type="presOf" srcId="{5286E12A-825C-47F2-86F5-A4562C42F88F}" destId="{AB22881B-E3F8-465C-8BD3-D8BBAA726523}" srcOrd="0" destOrd="0" presId="urn:microsoft.com/office/officeart/2005/8/layout/vList2"/>
    <dgm:cxn modelId="{3E268680-7B44-41F4-8386-4B2455C5042B}" type="presParOf" srcId="{AB22881B-E3F8-465C-8BD3-D8BBAA726523}" destId="{1C8E53C6-9938-4FB3-A2AB-FA4E4685D390}" srcOrd="0" destOrd="0" presId="urn:microsoft.com/office/officeart/2005/8/layout/vList2"/>
    <dgm:cxn modelId="{32AECC9B-A5CE-42C4-82B3-F4399D5C47A9}" type="presParOf" srcId="{AB22881B-E3F8-465C-8BD3-D8BBAA726523}" destId="{B8C5217F-7619-4CE3-A357-CC2ED59C911D}" srcOrd="1" destOrd="0" presId="urn:microsoft.com/office/officeart/2005/8/layout/vList2"/>
    <dgm:cxn modelId="{7CEA9A58-145B-4526-8D64-A6E18D26858E}" type="presParOf" srcId="{AB22881B-E3F8-465C-8BD3-D8BBAA726523}" destId="{D376B4E5-C760-4497-B2D6-08FAE9653CF7}" srcOrd="2" destOrd="0" presId="urn:microsoft.com/office/officeart/2005/8/layout/vList2"/>
    <dgm:cxn modelId="{E4132819-0ADA-4299-B8DB-EE22ED24601B}" type="presParOf" srcId="{AB22881B-E3F8-465C-8BD3-D8BBAA726523}" destId="{3058C38B-812C-476A-AF83-2B26F7A841FA}" srcOrd="3" destOrd="0" presId="urn:microsoft.com/office/officeart/2005/8/layout/vList2"/>
    <dgm:cxn modelId="{893D56B9-9EE7-42F0-8A75-C47ED3AD918A}" type="presParOf" srcId="{AB22881B-E3F8-465C-8BD3-D8BBAA726523}" destId="{94BBB35D-0D3D-4313-AAD8-D3ABE362F338}" srcOrd="4" destOrd="0" presId="urn:microsoft.com/office/officeart/2005/8/layout/vList2"/>
    <dgm:cxn modelId="{E0FCE7E7-F7E5-4BB8-A354-201EAE5BAAB3}" type="presParOf" srcId="{AB22881B-E3F8-465C-8BD3-D8BBAA726523}" destId="{CA783A4F-170C-4EB6-B8AA-07FC4259F6DE}" srcOrd="5" destOrd="0" presId="urn:microsoft.com/office/officeart/2005/8/layout/vList2"/>
    <dgm:cxn modelId="{D72B791F-2664-4139-A93F-1120359990E9}" type="presParOf" srcId="{AB22881B-E3F8-465C-8BD3-D8BBAA726523}" destId="{27D4A6B0-DB2F-4D13-85EA-FC9F6E2EFCDE}" srcOrd="6" destOrd="0" presId="urn:microsoft.com/office/officeart/2005/8/layout/vList2"/>
    <dgm:cxn modelId="{739DA4BB-C8BF-4016-ACE2-FE800AC68443}" type="presParOf" srcId="{AB22881B-E3F8-465C-8BD3-D8BBAA726523}" destId="{25D37BF2-24B2-4389-9B4B-BF282795BC36}" srcOrd="7" destOrd="0" presId="urn:microsoft.com/office/officeart/2005/8/layout/vList2"/>
    <dgm:cxn modelId="{3181370A-C985-4D2C-A883-BE166B4A0BC6}" type="presParOf" srcId="{AB22881B-E3F8-465C-8BD3-D8BBAA726523}" destId="{BCD33E6C-F888-4907-8AD0-6E1C5B39154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ABC9E6-E2C7-4514-8F8F-F406C5BB7F39}" type="doc">
      <dgm:prSet loTypeId="urn:microsoft.com/office/officeart/2016/7/layout/HexagonTimeline" loCatId="process" qsTypeId="urn:microsoft.com/office/officeart/2005/8/quickstyle/simple1" qsCatId="simple" csTypeId="urn:microsoft.com/office/officeart/2005/8/colors/colorful1" csCatId="colorful" phldr="1"/>
      <dgm:spPr/>
      <dgm:t>
        <a:bodyPr/>
        <a:lstStyle/>
        <a:p>
          <a:endParaRPr lang="en-US"/>
        </a:p>
      </dgm:t>
    </dgm:pt>
    <dgm:pt modelId="{03BDDB60-4958-4832-AF66-D30D75D807C4}">
      <dgm:prSet/>
      <dgm:spPr/>
      <dgm:t>
        <a:bodyPr/>
        <a:lstStyle/>
        <a:p>
          <a:r>
            <a:rPr lang="en-US"/>
            <a:t>early 2026</a:t>
          </a:r>
        </a:p>
      </dgm:t>
    </dgm:pt>
    <dgm:pt modelId="{3B36D47C-BA1D-48BA-9E9A-2D9F1E500200}" type="parTrans" cxnId="{1822A656-2F4D-4A33-AA40-FB8A614AD881}">
      <dgm:prSet/>
      <dgm:spPr/>
      <dgm:t>
        <a:bodyPr/>
        <a:lstStyle/>
        <a:p>
          <a:endParaRPr lang="en-US"/>
        </a:p>
      </dgm:t>
    </dgm:pt>
    <dgm:pt modelId="{8E646A8F-AAD7-47D0-9AA9-0D2199D46EF9}" type="sibTrans" cxnId="{1822A656-2F4D-4A33-AA40-FB8A614AD881}">
      <dgm:prSet/>
      <dgm:spPr/>
      <dgm:t>
        <a:bodyPr/>
        <a:lstStyle/>
        <a:p>
          <a:endParaRPr lang="en-US"/>
        </a:p>
      </dgm:t>
    </dgm:pt>
    <dgm:pt modelId="{86CF6DC7-7867-42FF-8896-5071481D77C6}">
      <dgm:prSet/>
      <dgm:spPr/>
      <dgm:t>
        <a:bodyPr/>
        <a:lstStyle/>
        <a:p>
          <a:r>
            <a:rPr lang="en-US"/>
            <a:t>EU Rural Action Plan – review and update in early 2026</a:t>
          </a:r>
        </a:p>
      </dgm:t>
    </dgm:pt>
    <dgm:pt modelId="{9D194981-0567-4A45-BEE9-97F0F009150D}" type="parTrans" cxnId="{DF4B2C3C-1573-43D2-B9CF-03F302967016}">
      <dgm:prSet/>
      <dgm:spPr/>
      <dgm:t>
        <a:bodyPr/>
        <a:lstStyle/>
        <a:p>
          <a:endParaRPr lang="en-US"/>
        </a:p>
      </dgm:t>
    </dgm:pt>
    <dgm:pt modelId="{5B75BEDC-E476-4D97-BEE2-0F7ED3D55132}" type="sibTrans" cxnId="{DF4B2C3C-1573-43D2-B9CF-03F302967016}">
      <dgm:prSet/>
      <dgm:spPr/>
      <dgm:t>
        <a:bodyPr/>
        <a:lstStyle/>
        <a:p>
          <a:endParaRPr lang="en-US"/>
        </a:p>
      </dgm:t>
    </dgm:pt>
    <dgm:pt modelId="{480C540E-5FB6-4B48-AD94-FB1C794C088A}">
      <dgm:prSet/>
      <dgm:spPr/>
      <dgm:t>
        <a:bodyPr/>
        <a:lstStyle/>
        <a:p>
          <a:r>
            <a:rPr lang="en-US" dirty="0"/>
            <a:t>Post- 2027</a:t>
          </a:r>
        </a:p>
      </dgm:t>
    </dgm:pt>
    <dgm:pt modelId="{7436FBE9-8503-47DE-9B30-07E48CF51EC0}" type="parTrans" cxnId="{814127CB-5D67-4952-AFC6-C27F9D2CB34A}">
      <dgm:prSet/>
      <dgm:spPr/>
      <dgm:t>
        <a:bodyPr/>
        <a:lstStyle/>
        <a:p>
          <a:endParaRPr lang="en-US"/>
        </a:p>
      </dgm:t>
    </dgm:pt>
    <dgm:pt modelId="{2E549648-A2BF-44B4-9583-6CAF2B3D5A0F}" type="sibTrans" cxnId="{814127CB-5D67-4952-AFC6-C27F9D2CB34A}">
      <dgm:prSet/>
      <dgm:spPr/>
      <dgm:t>
        <a:bodyPr/>
        <a:lstStyle/>
        <a:p>
          <a:endParaRPr lang="en-US"/>
        </a:p>
      </dgm:t>
    </dgm:pt>
    <dgm:pt modelId="{1E5BA448-8640-4A88-918B-573253B2FF5E}">
      <dgm:prSet/>
      <dgm:spPr/>
      <dgm:t>
        <a:bodyPr/>
        <a:lstStyle/>
        <a:p>
          <a:r>
            <a:rPr lang="en-US" dirty="0"/>
            <a:t>Multi-Annual Financial Framework (MFF)</a:t>
          </a:r>
        </a:p>
      </dgm:t>
    </dgm:pt>
    <dgm:pt modelId="{F38454D4-C013-48A9-9831-55D8984A45D5}" type="parTrans" cxnId="{8D98337D-51C7-4CB5-84C4-CB7222C0DAE8}">
      <dgm:prSet/>
      <dgm:spPr/>
      <dgm:t>
        <a:bodyPr/>
        <a:lstStyle/>
        <a:p>
          <a:endParaRPr lang="en-US"/>
        </a:p>
      </dgm:t>
    </dgm:pt>
    <dgm:pt modelId="{6B432B22-6769-4A05-931D-A60BD9A15932}" type="sibTrans" cxnId="{8D98337D-51C7-4CB5-84C4-CB7222C0DAE8}">
      <dgm:prSet/>
      <dgm:spPr/>
      <dgm:t>
        <a:bodyPr/>
        <a:lstStyle/>
        <a:p>
          <a:endParaRPr lang="en-US"/>
        </a:p>
      </dgm:t>
    </dgm:pt>
    <dgm:pt modelId="{DFF9FB56-8211-4B3E-9923-5F3B61E8A1D8}" type="pres">
      <dgm:prSet presAssocID="{71ABC9E6-E2C7-4514-8F8F-F406C5BB7F39}" presName="Name0" presStyleCnt="0">
        <dgm:presLayoutVars>
          <dgm:chMax/>
          <dgm:chPref/>
          <dgm:animLvl val="lvl"/>
        </dgm:presLayoutVars>
      </dgm:prSet>
      <dgm:spPr/>
    </dgm:pt>
    <dgm:pt modelId="{CC125587-4F63-45A5-AD22-046373763012}" type="pres">
      <dgm:prSet presAssocID="{03BDDB60-4958-4832-AF66-D30D75D807C4}" presName="composite" presStyleCnt="0"/>
      <dgm:spPr/>
    </dgm:pt>
    <dgm:pt modelId="{72A1ECC1-9F00-4B04-9135-27365F72832F}" type="pres">
      <dgm:prSet presAssocID="{03BDDB60-4958-4832-AF66-D30D75D807C4}" presName="Parent1" presStyleLbl="alignNode1" presStyleIdx="0" presStyleCnt="2">
        <dgm:presLayoutVars>
          <dgm:chMax val="1"/>
          <dgm:chPref val="1"/>
          <dgm:bulletEnabled val="1"/>
        </dgm:presLayoutVars>
      </dgm:prSet>
      <dgm:spPr/>
    </dgm:pt>
    <dgm:pt modelId="{C563890E-4EBE-43C0-859F-F05CE3110949}" type="pres">
      <dgm:prSet presAssocID="{03BDDB60-4958-4832-AF66-D30D75D807C4}" presName="Childtext1" presStyleLbl="revTx" presStyleIdx="0" presStyleCnt="2">
        <dgm:presLayoutVars>
          <dgm:chMax val="0"/>
          <dgm:chPref val="0"/>
          <dgm:bulletEnabled/>
        </dgm:presLayoutVars>
      </dgm:prSet>
      <dgm:spPr/>
    </dgm:pt>
    <dgm:pt modelId="{FE457718-46C5-4A8C-940B-EA6AF8974366}" type="pres">
      <dgm:prSet presAssocID="{03BDDB60-4958-4832-AF66-D30D75D807C4}" presName="ConnectLine" presStyleLbl="sibTrans1D1" presStyleIdx="0" presStyleCnt="2"/>
      <dgm:spPr>
        <a:noFill/>
        <a:ln w="12700" cap="flat" cmpd="sng" algn="ctr">
          <a:solidFill>
            <a:schemeClr val="accent2">
              <a:hueOff val="0"/>
              <a:satOff val="0"/>
              <a:lumOff val="0"/>
              <a:alphaOff val="0"/>
            </a:schemeClr>
          </a:solidFill>
          <a:prstDash val="dash"/>
          <a:miter lim="800000"/>
        </a:ln>
        <a:effectLst/>
      </dgm:spPr>
    </dgm:pt>
    <dgm:pt modelId="{E8981B76-8946-4BB2-9343-BBB8ADAA1379}" type="pres">
      <dgm:prSet presAssocID="{03BDDB60-4958-4832-AF66-D30D75D807C4}" presName="ConnectLineEnd" presStyleLbl="node1" presStyleIdx="0" presStyleCnt="2"/>
      <dgm:spPr/>
    </dgm:pt>
    <dgm:pt modelId="{E5B4CE56-6C26-4B48-A29E-FE98CC628F97}" type="pres">
      <dgm:prSet presAssocID="{03BDDB60-4958-4832-AF66-D30D75D807C4}" presName="EmptyPane" presStyleCnt="0"/>
      <dgm:spPr/>
    </dgm:pt>
    <dgm:pt modelId="{3F0F4848-9CC2-45F1-AFE8-F9AB91EE9614}" type="pres">
      <dgm:prSet presAssocID="{8E646A8F-AAD7-47D0-9AA9-0D2199D46EF9}" presName="spaceBetweenRectangles" presStyleLbl="fgAcc1" presStyleIdx="0" presStyleCnt="1"/>
      <dgm:spPr/>
    </dgm:pt>
    <dgm:pt modelId="{D5666789-6853-4F9E-8C92-73604B85E591}" type="pres">
      <dgm:prSet presAssocID="{480C540E-5FB6-4B48-AD94-FB1C794C088A}" presName="composite" presStyleCnt="0"/>
      <dgm:spPr/>
    </dgm:pt>
    <dgm:pt modelId="{CAC0DF66-400A-470A-A512-9C519CDBC90C}" type="pres">
      <dgm:prSet presAssocID="{480C540E-5FB6-4B48-AD94-FB1C794C088A}" presName="Parent1" presStyleLbl="alignNode1" presStyleIdx="1" presStyleCnt="2">
        <dgm:presLayoutVars>
          <dgm:chMax val="1"/>
          <dgm:chPref val="1"/>
          <dgm:bulletEnabled val="1"/>
        </dgm:presLayoutVars>
      </dgm:prSet>
      <dgm:spPr/>
    </dgm:pt>
    <dgm:pt modelId="{B46EE8FA-D9BA-4935-84DC-C94DA91BB811}" type="pres">
      <dgm:prSet presAssocID="{480C540E-5FB6-4B48-AD94-FB1C794C088A}" presName="Childtext1" presStyleLbl="revTx" presStyleIdx="1" presStyleCnt="2">
        <dgm:presLayoutVars>
          <dgm:chMax val="0"/>
          <dgm:chPref val="0"/>
          <dgm:bulletEnabled/>
        </dgm:presLayoutVars>
      </dgm:prSet>
      <dgm:spPr/>
    </dgm:pt>
    <dgm:pt modelId="{68327858-B72F-497E-96D7-F476A7D03DC7}" type="pres">
      <dgm:prSet presAssocID="{480C540E-5FB6-4B48-AD94-FB1C794C088A}" presName="ConnectLine" presStyleLbl="sibTrans1D1" presStyleIdx="1" presStyleCnt="2"/>
      <dgm:spPr>
        <a:noFill/>
        <a:ln w="12700" cap="flat" cmpd="sng" algn="ctr">
          <a:solidFill>
            <a:schemeClr val="accent3">
              <a:hueOff val="0"/>
              <a:satOff val="0"/>
              <a:lumOff val="0"/>
              <a:alphaOff val="0"/>
            </a:schemeClr>
          </a:solidFill>
          <a:prstDash val="dash"/>
          <a:miter lim="800000"/>
        </a:ln>
        <a:effectLst/>
      </dgm:spPr>
    </dgm:pt>
    <dgm:pt modelId="{F57E477E-60B2-4BEA-80D1-D92D2BC4C0E4}" type="pres">
      <dgm:prSet presAssocID="{480C540E-5FB6-4B48-AD94-FB1C794C088A}" presName="ConnectLineEnd" presStyleLbl="node1" presStyleIdx="1" presStyleCnt="2"/>
      <dgm:spPr/>
    </dgm:pt>
    <dgm:pt modelId="{B5E1FD8E-6E6A-4F65-A2F9-5797C752E98D}" type="pres">
      <dgm:prSet presAssocID="{480C540E-5FB6-4B48-AD94-FB1C794C088A}" presName="EmptyPane" presStyleCnt="0"/>
      <dgm:spPr/>
    </dgm:pt>
  </dgm:ptLst>
  <dgm:cxnLst>
    <dgm:cxn modelId="{0FA21600-BC9E-447C-98AE-CC45011A7CB9}" type="presOf" srcId="{1E5BA448-8640-4A88-918B-573253B2FF5E}" destId="{B46EE8FA-D9BA-4935-84DC-C94DA91BB811}" srcOrd="0" destOrd="0" presId="urn:microsoft.com/office/officeart/2016/7/layout/HexagonTimeline"/>
    <dgm:cxn modelId="{DF4B2C3C-1573-43D2-B9CF-03F302967016}" srcId="{03BDDB60-4958-4832-AF66-D30D75D807C4}" destId="{86CF6DC7-7867-42FF-8896-5071481D77C6}" srcOrd="0" destOrd="0" parTransId="{9D194981-0567-4A45-BEE9-97F0F009150D}" sibTransId="{5B75BEDC-E476-4D97-BEE2-0F7ED3D55132}"/>
    <dgm:cxn modelId="{0F031447-5034-438C-9AC0-DBA63A6ABE2A}" type="presOf" srcId="{480C540E-5FB6-4B48-AD94-FB1C794C088A}" destId="{CAC0DF66-400A-470A-A512-9C519CDBC90C}" srcOrd="0" destOrd="0" presId="urn:microsoft.com/office/officeart/2016/7/layout/HexagonTimeline"/>
    <dgm:cxn modelId="{1822A656-2F4D-4A33-AA40-FB8A614AD881}" srcId="{71ABC9E6-E2C7-4514-8F8F-F406C5BB7F39}" destId="{03BDDB60-4958-4832-AF66-D30D75D807C4}" srcOrd="0" destOrd="0" parTransId="{3B36D47C-BA1D-48BA-9E9A-2D9F1E500200}" sibTransId="{8E646A8F-AAD7-47D0-9AA9-0D2199D46EF9}"/>
    <dgm:cxn modelId="{8D98337D-51C7-4CB5-84C4-CB7222C0DAE8}" srcId="{480C540E-5FB6-4B48-AD94-FB1C794C088A}" destId="{1E5BA448-8640-4A88-918B-573253B2FF5E}" srcOrd="0" destOrd="0" parTransId="{F38454D4-C013-48A9-9831-55D8984A45D5}" sibTransId="{6B432B22-6769-4A05-931D-A60BD9A15932}"/>
    <dgm:cxn modelId="{1168D98D-487C-475F-A967-9C038279DDD3}" type="presOf" srcId="{86CF6DC7-7867-42FF-8896-5071481D77C6}" destId="{C563890E-4EBE-43C0-859F-F05CE3110949}" srcOrd="0" destOrd="0" presId="urn:microsoft.com/office/officeart/2016/7/layout/HexagonTimeline"/>
    <dgm:cxn modelId="{814127CB-5D67-4952-AFC6-C27F9D2CB34A}" srcId="{71ABC9E6-E2C7-4514-8F8F-F406C5BB7F39}" destId="{480C540E-5FB6-4B48-AD94-FB1C794C088A}" srcOrd="1" destOrd="0" parTransId="{7436FBE9-8503-47DE-9B30-07E48CF51EC0}" sibTransId="{2E549648-A2BF-44B4-9583-6CAF2B3D5A0F}"/>
    <dgm:cxn modelId="{3FCBA6E0-BF31-4DDF-BCD1-D8ADF8AA09D8}" type="presOf" srcId="{03BDDB60-4958-4832-AF66-D30D75D807C4}" destId="{72A1ECC1-9F00-4B04-9135-27365F72832F}" srcOrd="0" destOrd="0" presId="urn:microsoft.com/office/officeart/2016/7/layout/HexagonTimeline"/>
    <dgm:cxn modelId="{019AB0FD-9948-487D-816B-E4B7875C0B8D}" type="presOf" srcId="{71ABC9E6-E2C7-4514-8F8F-F406C5BB7F39}" destId="{DFF9FB56-8211-4B3E-9923-5F3B61E8A1D8}" srcOrd="0" destOrd="0" presId="urn:microsoft.com/office/officeart/2016/7/layout/HexagonTimeline"/>
    <dgm:cxn modelId="{692B2767-6E1E-49C7-9E26-4544538DCAD3}" type="presParOf" srcId="{DFF9FB56-8211-4B3E-9923-5F3B61E8A1D8}" destId="{CC125587-4F63-45A5-AD22-046373763012}" srcOrd="0" destOrd="0" presId="urn:microsoft.com/office/officeart/2016/7/layout/HexagonTimeline"/>
    <dgm:cxn modelId="{1DEDA2B1-193E-4417-B37D-B3E80BB0CC4E}" type="presParOf" srcId="{CC125587-4F63-45A5-AD22-046373763012}" destId="{72A1ECC1-9F00-4B04-9135-27365F72832F}" srcOrd="0" destOrd="0" presId="urn:microsoft.com/office/officeart/2016/7/layout/HexagonTimeline"/>
    <dgm:cxn modelId="{16F0ED2F-45F4-4A19-ADAC-5ED80920025C}" type="presParOf" srcId="{CC125587-4F63-45A5-AD22-046373763012}" destId="{C563890E-4EBE-43C0-859F-F05CE3110949}" srcOrd="1" destOrd="0" presId="urn:microsoft.com/office/officeart/2016/7/layout/HexagonTimeline"/>
    <dgm:cxn modelId="{F2F80C55-1059-4397-9922-3AB80E82BAAF}" type="presParOf" srcId="{CC125587-4F63-45A5-AD22-046373763012}" destId="{FE457718-46C5-4A8C-940B-EA6AF8974366}" srcOrd="2" destOrd="0" presId="urn:microsoft.com/office/officeart/2016/7/layout/HexagonTimeline"/>
    <dgm:cxn modelId="{20D0F7E1-3F91-4F62-AFC6-ACE731EECFA4}" type="presParOf" srcId="{CC125587-4F63-45A5-AD22-046373763012}" destId="{E8981B76-8946-4BB2-9343-BBB8ADAA1379}" srcOrd="3" destOrd="0" presId="urn:microsoft.com/office/officeart/2016/7/layout/HexagonTimeline"/>
    <dgm:cxn modelId="{E84C9F66-8D32-478F-83AE-055E1D1B798B}" type="presParOf" srcId="{CC125587-4F63-45A5-AD22-046373763012}" destId="{E5B4CE56-6C26-4B48-A29E-FE98CC628F97}" srcOrd="4" destOrd="0" presId="urn:microsoft.com/office/officeart/2016/7/layout/HexagonTimeline"/>
    <dgm:cxn modelId="{5A3AB109-6278-466E-AFCD-3AF2706799B5}" type="presParOf" srcId="{DFF9FB56-8211-4B3E-9923-5F3B61E8A1D8}" destId="{3F0F4848-9CC2-45F1-AFE8-F9AB91EE9614}" srcOrd="1" destOrd="0" presId="urn:microsoft.com/office/officeart/2016/7/layout/HexagonTimeline"/>
    <dgm:cxn modelId="{8CD0799D-8AB6-47A9-9CB5-DD7242A34958}" type="presParOf" srcId="{DFF9FB56-8211-4B3E-9923-5F3B61E8A1D8}" destId="{D5666789-6853-4F9E-8C92-73604B85E591}" srcOrd="2" destOrd="0" presId="urn:microsoft.com/office/officeart/2016/7/layout/HexagonTimeline"/>
    <dgm:cxn modelId="{BCC60FDA-EDA8-42EC-A0D0-2BFA897DF4CE}" type="presParOf" srcId="{D5666789-6853-4F9E-8C92-73604B85E591}" destId="{CAC0DF66-400A-470A-A512-9C519CDBC90C}" srcOrd="0" destOrd="0" presId="urn:microsoft.com/office/officeart/2016/7/layout/HexagonTimeline"/>
    <dgm:cxn modelId="{4309153B-944D-497E-BF10-7D5B95220B3C}" type="presParOf" srcId="{D5666789-6853-4F9E-8C92-73604B85E591}" destId="{B46EE8FA-D9BA-4935-84DC-C94DA91BB811}" srcOrd="1" destOrd="0" presId="urn:microsoft.com/office/officeart/2016/7/layout/HexagonTimeline"/>
    <dgm:cxn modelId="{6E58DC41-1B38-489D-8A59-233843584DF2}" type="presParOf" srcId="{D5666789-6853-4F9E-8C92-73604B85E591}" destId="{68327858-B72F-497E-96D7-F476A7D03DC7}" srcOrd="2" destOrd="0" presId="urn:microsoft.com/office/officeart/2016/7/layout/HexagonTimeline"/>
    <dgm:cxn modelId="{4AFDDCDD-4880-45B7-98B3-48D299145B50}" type="presParOf" srcId="{D5666789-6853-4F9E-8C92-73604B85E591}" destId="{F57E477E-60B2-4BEA-80D1-D92D2BC4C0E4}" srcOrd="3" destOrd="0" presId="urn:microsoft.com/office/officeart/2016/7/layout/HexagonTimeline"/>
    <dgm:cxn modelId="{8F8819D0-117A-40F1-9E6B-A57650BDCC70}" type="presParOf" srcId="{D5666789-6853-4F9E-8C92-73604B85E591}" destId="{B5E1FD8E-6E6A-4F65-A2F9-5797C752E98D}"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4F7BF6-5F7B-4A35-9082-E4682613FAFD}"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IE"/>
        </a:p>
      </dgm:t>
    </dgm:pt>
    <dgm:pt modelId="{45521EAD-70C0-46B8-93CA-A1927C44A777}">
      <dgm:prSet phldrT="[Text]" phldr="0"/>
      <dgm:spPr/>
      <dgm:t>
        <a:bodyPr/>
        <a:lstStyle/>
        <a:p>
          <a:r>
            <a:rPr lang="en-IE" dirty="0"/>
            <a:t>EU Budget</a:t>
          </a:r>
        </a:p>
      </dgm:t>
    </dgm:pt>
    <dgm:pt modelId="{B6AA7FA7-9E8C-4EA7-8AF2-C579A8800B94}" type="parTrans" cxnId="{360CF2CA-AC8E-4EE4-859C-FCF86A16542D}">
      <dgm:prSet/>
      <dgm:spPr/>
      <dgm:t>
        <a:bodyPr/>
        <a:lstStyle/>
        <a:p>
          <a:endParaRPr lang="en-IE"/>
        </a:p>
      </dgm:t>
    </dgm:pt>
    <dgm:pt modelId="{B8C7ED75-FBC7-4BB8-B67C-B96B3B6FCA8F}" type="sibTrans" cxnId="{360CF2CA-AC8E-4EE4-859C-FCF86A16542D}">
      <dgm:prSet/>
      <dgm:spPr/>
      <dgm:t>
        <a:bodyPr/>
        <a:lstStyle/>
        <a:p>
          <a:endParaRPr lang="en-IE"/>
        </a:p>
      </dgm:t>
    </dgm:pt>
    <dgm:pt modelId="{7630DD83-B7E8-4C53-9738-836CE8228D8F}">
      <dgm:prSet phldrT="[Text]" phldr="0"/>
      <dgm:spPr/>
      <dgm:t>
        <a:bodyPr/>
        <a:lstStyle/>
        <a:p>
          <a:r>
            <a:rPr lang="en-IE" dirty="0"/>
            <a:t>Single National Plan</a:t>
          </a:r>
        </a:p>
      </dgm:t>
    </dgm:pt>
    <dgm:pt modelId="{63AB8297-E659-41B3-8681-97CD99945106}" type="parTrans" cxnId="{C4C00C1C-28A3-48C0-9803-AE4D866E248A}">
      <dgm:prSet/>
      <dgm:spPr/>
      <dgm:t>
        <a:bodyPr/>
        <a:lstStyle/>
        <a:p>
          <a:endParaRPr lang="en-IE"/>
        </a:p>
      </dgm:t>
    </dgm:pt>
    <dgm:pt modelId="{698F9255-7B5E-4F20-B601-787C1920A147}" type="sibTrans" cxnId="{C4C00C1C-28A3-48C0-9803-AE4D866E248A}">
      <dgm:prSet/>
      <dgm:spPr/>
      <dgm:t>
        <a:bodyPr/>
        <a:lstStyle/>
        <a:p>
          <a:endParaRPr lang="en-IE"/>
        </a:p>
      </dgm:t>
    </dgm:pt>
    <dgm:pt modelId="{D8C78E96-305A-4ACA-AD20-5C08DABAE318}">
      <dgm:prSet phldrT="[Text]" phldr="0"/>
      <dgm:spPr/>
      <dgm:t>
        <a:bodyPr/>
        <a:lstStyle/>
        <a:p>
          <a:r>
            <a:rPr lang="en-IE" dirty="0"/>
            <a:t>Local Projects</a:t>
          </a:r>
        </a:p>
      </dgm:t>
    </dgm:pt>
    <dgm:pt modelId="{AD976B0F-9817-41D9-9AB9-3720F77EADED}" type="parTrans" cxnId="{626E5273-477E-4919-8889-BFC7C0B2B46F}">
      <dgm:prSet/>
      <dgm:spPr/>
      <dgm:t>
        <a:bodyPr/>
        <a:lstStyle/>
        <a:p>
          <a:endParaRPr lang="en-IE"/>
        </a:p>
      </dgm:t>
    </dgm:pt>
    <dgm:pt modelId="{01FA4EA0-E75C-44FB-8F50-3357AA9FDB8B}" type="sibTrans" cxnId="{626E5273-477E-4919-8889-BFC7C0B2B46F}">
      <dgm:prSet/>
      <dgm:spPr/>
      <dgm:t>
        <a:bodyPr/>
        <a:lstStyle/>
        <a:p>
          <a:endParaRPr lang="en-IE"/>
        </a:p>
      </dgm:t>
    </dgm:pt>
    <dgm:pt modelId="{C35F2F04-5581-4991-AFCC-18270FF0F718}">
      <dgm:prSet phldrT="[Text]" phldr="0"/>
      <dgm:spPr/>
      <dgm:t>
        <a:bodyPr/>
        <a:lstStyle/>
        <a:p>
          <a:r>
            <a:rPr lang="en-IE"/>
            <a:t>Allocation of long-term budget</a:t>
          </a:r>
        </a:p>
      </dgm:t>
    </dgm:pt>
    <dgm:pt modelId="{5E2E97FC-DDD6-4E27-8E75-9BBFC9C3833F}" type="parTrans" cxnId="{6236B283-591D-4A3C-A10F-1C021916D217}">
      <dgm:prSet/>
      <dgm:spPr/>
      <dgm:t>
        <a:bodyPr/>
        <a:lstStyle/>
        <a:p>
          <a:endParaRPr lang="en-IE"/>
        </a:p>
      </dgm:t>
    </dgm:pt>
    <dgm:pt modelId="{58C82949-5F00-4C8C-AEB6-5316E5905C36}" type="sibTrans" cxnId="{6236B283-591D-4A3C-A10F-1C021916D217}">
      <dgm:prSet/>
      <dgm:spPr/>
      <dgm:t>
        <a:bodyPr/>
        <a:lstStyle/>
        <a:p>
          <a:endParaRPr lang="en-IE"/>
        </a:p>
      </dgm:t>
    </dgm:pt>
    <dgm:pt modelId="{B5949BB1-31A7-470C-B45B-A7B4B3DC8E29}">
      <dgm:prSet phldrT="[Text]" phldr="0"/>
      <dgm:spPr/>
      <dgm:t>
        <a:bodyPr/>
        <a:lstStyle/>
        <a:p>
          <a:r>
            <a:rPr lang="en-IE"/>
            <a:t>Member stateds create one integrated plan</a:t>
          </a:r>
          <a:endParaRPr lang="en-IE" dirty="0"/>
        </a:p>
      </dgm:t>
    </dgm:pt>
    <dgm:pt modelId="{9567E2F2-1258-45AE-99C9-12CAE67602CF}" type="parTrans" cxnId="{F170D0F5-AE5C-46F5-AB2C-2FD789837A53}">
      <dgm:prSet/>
      <dgm:spPr/>
      <dgm:t>
        <a:bodyPr/>
        <a:lstStyle/>
        <a:p>
          <a:endParaRPr lang="en-IE"/>
        </a:p>
      </dgm:t>
    </dgm:pt>
    <dgm:pt modelId="{18184BE4-9033-4AF4-A711-279EB35CD0D4}" type="sibTrans" cxnId="{F170D0F5-AE5C-46F5-AB2C-2FD789837A53}">
      <dgm:prSet/>
      <dgm:spPr/>
      <dgm:t>
        <a:bodyPr/>
        <a:lstStyle/>
        <a:p>
          <a:endParaRPr lang="en-IE"/>
        </a:p>
      </dgm:t>
    </dgm:pt>
    <dgm:pt modelId="{E8880664-06AF-4610-B87D-540BD482FBFC}">
      <dgm:prSet phldrT="[Text]" phldr="0"/>
      <dgm:spPr/>
      <dgm:t>
        <a:bodyPr/>
        <a:lstStyle/>
        <a:p>
          <a:r>
            <a:rPr lang="en-IE" dirty="0"/>
            <a:t>Funds are directed to targeted regional / local projects.</a:t>
          </a:r>
        </a:p>
      </dgm:t>
    </dgm:pt>
    <dgm:pt modelId="{F7CE5512-8F86-4AFD-9500-B394E3233CA0}" type="parTrans" cxnId="{65147AE9-77EC-418B-8A2D-277145586193}">
      <dgm:prSet/>
      <dgm:spPr/>
      <dgm:t>
        <a:bodyPr/>
        <a:lstStyle/>
        <a:p>
          <a:endParaRPr lang="en-IE"/>
        </a:p>
      </dgm:t>
    </dgm:pt>
    <dgm:pt modelId="{B01612AD-08CD-4BB4-9C7A-9DD47856B93F}" type="sibTrans" cxnId="{65147AE9-77EC-418B-8A2D-277145586193}">
      <dgm:prSet/>
      <dgm:spPr/>
      <dgm:t>
        <a:bodyPr/>
        <a:lstStyle/>
        <a:p>
          <a:endParaRPr lang="en-IE"/>
        </a:p>
      </dgm:t>
    </dgm:pt>
    <dgm:pt modelId="{60C6A2E0-5239-4926-B797-389A8D61C9C8}" type="pres">
      <dgm:prSet presAssocID="{364F7BF6-5F7B-4A35-9082-E4682613FAFD}" presName="Name0" presStyleCnt="0">
        <dgm:presLayoutVars>
          <dgm:dir/>
          <dgm:resizeHandles val="exact"/>
        </dgm:presLayoutVars>
      </dgm:prSet>
      <dgm:spPr/>
    </dgm:pt>
    <dgm:pt modelId="{DBA63F7A-4E74-4138-B46C-37A22391642B}" type="pres">
      <dgm:prSet presAssocID="{45521EAD-70C0-46B8-93CA-A1927C44A777}" presName="node" presStyleLbl="node1" presStyleIdx="0" presStyleCnt="3">
        <dgm:presLayoutVars>
          <dgm:bulletEnabled val="1"/>
        </dgm:presLayoutVars>
      </dgm:prSet>
      <dgm:spPr/>
    </dgm:pt>
    <dgm:pt modelId="{D390E34B-9735-4E03-AA92-733C8F5D64DF}" type="pres">
      <dgm:prSet presAssocID="{B8C7ED75-FBC7-4BB8-B67C-B96B3B6FCA8F}" presName="sibTrans" presStyleLbl="sibTrans2D1" presStyleIdx="0" presStyleCnt="2"/>
      <dgm:spPr/>
    </dgm:pt>
    <dgm:pt modelId="{58D4D03A-AE74-4682-BD69-AA2BE4BFC28A}" type="pres">
      <dgm:prSet presAssocID="{B8C7ED75-FBC7-4BB8-B67C-B96B3B6FCA8F}" presName="connectorText" presStyleLbl="sibTrans2D1" presStyleIdx="0" presStyleCnt="2"/>
      <dgm:spPr/>
    </dgm:pt>
    <dgm:pt modelId="{8D431435-CCE7-450E-858B-D748A664518E}" type="pres">
      <dgm:prSet presAssocID="{7630DD83-B7E8-4C53-9738-836CE8228D8F}" presName="node" presStyleLbl="node1" presStyleIdx="1" presStyleCnt="3">
        <dgm:presLayoutVars>
          <dgm:bulletEnabled val="1"/>
        </dgm:presLayoutVars>
      </dgm:prSet>
      <dgm:spPr/>
    </dgm:pt>
    <dgm:pt modelId="{0AE51142-1B9C-4BC4-8188-3C8D77180679}" type="pres">
      <dgm:prSet presAssocID="{698F9255-7B5E-4F20-B601-787C1920A147}" presName="sibTrans" presStyleLbl="sibTrans2D1" presStyleIdx="1" presStyleCnt="2"/>
      <dgm:spPr/>
    </dgm:pt>
    <dgm:pt modelId="{CB0D84EF-1230-46C4-948A-4D1E18D9F5AE}" type="pres">
      <dgm:prSet presAssocID="{698F9255-7B5E-4F20-B601-787C1920A147}" presName="connectorText" presStyleLbl="sibTrans2D1" presStyleIdx="1" presStyleCnt="2"/>
      <dgm:spPr/>
    </dgm:pt>
    <dgm:pt modelId="{06D55BB1-E63F-4F17-9960-81822CB6A50A}" type="pres">
      <dgm:prSet presAssocID="{D8C78E96-305A-4ACA-AD20-5C08DABAE318}" presName="node" presStyleLbl="node1" presStyleIdx="2" presStyleCnt="3">
        <dgm:presLayoutVars>
          <dgm:bulletEnabled val="1"/>
        </dgm:presLayoutVars>
      </dgm:prSet>
      <dgm:spPr/>
    </dgm:pt>
  </dgm:ptLst>
  <dgm:cxnLst>
    <dgm:cxn modelId="{C4C00C1C-28A3-48C0-9803-AE4D866E248A}" srcId="{364F7BF6-5F7B-4A35-9082-E4682613FAFD}" destId="{7630DD83-B7E8-4C53-9738-836CE8228D8F}" srcOrd="1" destOrd="0" parTransId="{63AB8297-E659-41B3-8681-97CD99945106}" sibTransId="{698F9255-7B5E-4F20-B601-787C1920A147}"/>
    <dgm:cxn modelId="{ED31B930-BB63-4621-8E12-879F8AFEF4D3}" type="presOf" srcId="{364F7BF6-5F7B-4A35-9082-E4682613FAFD}" destId="{60C6A2E0-5239-4926-B797-389A8D61C9C8}" srcOrd="0" destOrd="0" presId="urn:microsoft.com/office/officeart/2005/8/layout/process1"/>
    <dgm:cxn modelId="{DB4D7532-7461-4252-86A6-999E3E164DD7}" type="presOf" srcId="{B8C7ED75-FBC7-4BB8-B67C-B96B3B6FCA8F}" destId="{D390E34B-9735-4E03-AA92-733C8F5D64DF}" srcOrd="0" destOrd="0" presId="urn:microsoft.com/office/officeart/2005/8/layout/process1"/>
    <dgm:cxn modelId="{06DF103E-18F9-491B-9B87-B08050B4ECBB}" type="presOf" srcId="{7630DD83-B7E8-4C53-9738-836CE8228D8F}" destId="{8D431435-CCE7-450E-858B-D748A664518E}" srcOrd="0" destOrd="0" presId="urn:microsoft.com/office/officeart/2005/8/layout/process1"/>
    <dgm:cxn modelId="{F65F975E-D7A8-4B0F-8D8A-9CD9079E7973}" type="presOf" srcId="{45521EAD-70C0-46B8-93CA-A1927C44A777}" destId="{DBA63F7A-4E74-4138-B46C-37A22391642B}" srcOrd="0" destOrd="0" presId="urn:microsoft.com/office/officeart/2005/8/layout/process1"/>
    <dgm:cxn modelId="{543FD845-9E4F-4CDF-AD5B-C800955C0C13}" type="presOf" srcId="{C35F2F04-5581-4991-AFCC-18270FF0F718}" destId="{DBA63F7A-4E74-4138-B46C-37A22391642B}" srcOrd="0" destOrd="1" presId="urn:microsoft.com/office/officeart/2005/8/layout/process1"/>
    <dgm:cxn modelId="{08F9AB68-7541-42B9-ABA5-809911C9A388}" type="presOf" srcId="{E8880664-06AF-4610-B87D-540BD482FBFC}" destId="{06D55BB1-E63F-4F17-9960-81822CB6A50A}" srcOrd="0" destOrd="1" presId="urn:microsoft.com/office/officeart/2005/8/layout/process1"/>
    <dgm:cxn modelId="{626E5273-477E-4919-8889-BFC7C0B2B46F}" srcId="{364F7BF6-5F7B-4A35-9082-E4682613FAFD}" destId="{D8C78E96-305A-4ACA-AD20-5C08DABAE318}" srcOrd="2" destOrd="0" parTransId="{AD976B0F-9817-41D9-9AB9-3720F77EADED}" sibTransId="{01FA4EA0-E75C-44FB-8F50-3357AA9FDB8B}"/>
    <dgm:cxn modelId="{6236B283-591D-4A3C-A10F-1C021916D217}" srcId="{45521EAD-70C0-46B8-93CA-A1927C44A777}" destId="{C35F2F04-5581-4991-AFCC-18270FF0F718}" srcOrd="0" destOrd="0" parTransId="{5E2E97FC-DDD6-4E27-8E75-9BBFC9C3833F}" sibTransId="{58C82949-5F00-4C8C-AEB6-5316E5905C36}"/>
    <dgm:cxn modelId="{C40CB886-7E97-42D6-B3CE-BD2FD92A2BE9}" type="presOf" srcId="{B8C7ED75-FBC7-4BB8-B67C-B96B3B6FCA8F}" destId="{58D4D03A-AE74-4682-BD69-AA2BE4BFC28A}" srcOrd="1" destOrd="0" presId="urn:microsoft.com/office/officeart/2005/8/layout/process1"/>
    <dgm:cxn modelId="{CF4E1193-77CD-46A8-8F6E-740165141EFD}" type="presOf" srcId="{698F9255-7B5E-4F20-B601-787C1920A147}" destId="{CB0D84EF-1230-46C4-948A-4D1E18D9F5AE}" srcOrd="1" destOrd="0" presId="urn:microsoft.com/office/officeart/2005/8/layout/process1"/>
    <dgm:cxn modelId="{0C69809A-D349-49ED-9DCD-19225374F225}" type="presOf" srcId="{B5949BB1-31A7-470C-B45B-A7B4B3DC8E29}" destId="{8D431435-CCE7-450E-858B-D748A664518E}" srcOrd="0" destOrd="1" presId="urn:microsoft.com/office/officeart/2005/8/layout/process1"/>
    <dgm:cxn modelId="{B4C20CB6-9D35-4B11-9847-50818F0306D6}" type="presOf" srcId="{D8C78E96-305A-4ACA-AD20-5C08DABAE318}" destId="{06D55BB1-E63F-4F17-9960-81822CB6A50A}" srcOrd="0" destOrd="0" presId="urn:microsoft.com/office/officeart/2005/8/layout/process1"/>
    <dgm:cxn modelId="{360CF2CA-AC8E-4EE4-859C-FCF86A16542D}" srcId="{364F7BF6-5F7B-4A35-9082-E4682613FAFD}" destId="{45521EAD-70C0-46B8-93CA-A1927C44A777}" srcOrd="0" destOrd="0" parTransId="{B6AA7FA7-9E8C-4EA7-8AF2-C579A8800B94}" sibTransId="{B8C7ED75-FBC7-4BB8-B67C-B96B3B6FCA8F}"/>
    <dgm:cxn modelId="{65147AE9-77EC-418B-8A2D-277145586193}" srcId="{D8C78E96-305A-4ACA-AD20-5C08DABAE318}" destId="{E8880664-06AF-4610-B87D-540BD482FBFC}" srcOrd="0" destOrd="0" parTransId="{F7CE5512-8F86-4AFD-9500-B394E3233CA0}" sibTransId="{B01612AD-08CD-4BB4-9C7A-9DD47856B93F}"/>
    <dgm:cxn modelId="{F170D0F5-AE5C-46F5-AB2C-2FD789837A53}" srcId="{7630DD83-B7E8-4C53-9738-836CE8228D8F}" destId="{B5949BB1-31A7-470C-B45B-A7B4B3DC8E29}" srcOrd="0" destOrd="0" parTransId="{9567E2F2-1258-45AE-99C9-12CAE67602CF}" sibTransId="{18184BE4-9033-4AF4-A711-279EB35CD0D4}"/>
    <dgm:cxn modelId="{41841AF7-BA48-4351-B84D-6CCD8EF962F4}" type="presOf" srcId="{698F9255-7B5E-4F20-B601-787C1920A147}" destId="{0AE51142-1B9C-4BC4-8188-3C8D77180679}" srcOrd="0" destOrd="0" presId="urn:microsoft.com/office/officeart/2005/8/layout/process1"/>
    <dgm:cxn modelId="{705248A5-62D7-466A-84B9-9FF3058BEED1}" type="presParOf" srcId="{60C6A2E0-5239-4926-B797-389A8D61C9C8}" destId="{DBA63F7A-4E74-4138-B46C-37A22391642B}" srcOrd="0" destOrd="0" presId="urn:microsoft.com/office/officeart/2005/8/layout/process1"/>
    <dgm:cxn modelId="{A7BD5610-7186-4736-905C-929EA330440E}" type="presParOf" srcId="{60C6A2E0-5239-4926-B797-389A8D61C9C8}" destId="{D390E34B-9735-4E03-AA92-733C8F5D64DF}" srcOrd="1" destOrd="0" presId="urn:microsoft.com/office/officeart/2005/8/layout/process1"/>
    <dgm:cxn modelId="{AC377215-065B-4AED-B5EB-B5968B29787B}" type="presParOf" srcId="{D390E34B-9735-4E03-AA92-733C8F5D64DF}" destId="{58D4D03A-AE74-4682-BD69-AA2BE4BFC28A}" srcOrd="0" destOrd="0" presId="urn:microsoft.com/office/officeart/2005/8/layout/process1"/>
    <dgm:cxn modelId="{78042920-C688-4324-84CD-3292B4D44D29}" type="presParOf" srcId="{60C6A2E0-5239-4926-B797-389A8D61C9C8}" destId="{8D431435-CCE7-450E-858B-D748A664518E}" srcOrd="2" destOrd="0" presId="urn:microsoft.com/office/officeart/2005/8/layout/process1"/>
    <dgm:cxn modelId="{06E15C79-7B58-41FC-B3C8-F8BECAF6D72C}" type="presParOf" srcId="{60C6A2E0-5239-4926-B797-389A8D61C9C8}" destId="{0AE51142-1B9C-4BC4-8188-3C8D77180679}" srcOrd="3" destOrd="0" presId="urn:microsoft.com/office/officeart/2005/8/layout/process1"/>
    <dgm:cxn modelId="{CDA3E5BC-6CC8-4C8F-B730-B9847E659D4E}" type="presParOf" srcId="{0AE51142-1B9C-4BC4-8188-3C8D77180679}" destId="{CB0D84EF-1230-46C4-948A-4D1E18D9F5AE}" srcOrd="0" destOrd="0" presId="urn:microsoft.com/office/officeart/2005/8/layout/process1"/>
    <dgm:cxn modelId="{54F0CC42-F8C6-4F84-93DF-1F58996E5C8D}" type="presParOf" srcId="{60C6A2E0-5239-4926-B797-389A8D61C9C8}" destId="{06D55BB1-E63F-4F17-9960-81822CB6A50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6F4685-43D6-4AB9-8FDE-49D6CB465B1A}"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5CAE316F-5704-4B0A-B57E-E201063CEB2E}">
      <dgm:prSet/>
      <dgm:spPr/>
      <dgm:t>
        <a:bodyPr/>
        <a:lstStyle/>
        <a:p>
          <a:r>
            <a:rPr lang="en-IE"/>
            <a:t>Current CAP instruments will be retained.</a:t>
          </a:r>
          <a:endParaRPr lang="en-US"/>
        </a:p>
      </dgm:t>
    </dgm:pt>
    <dgm:pt modelId="{50B4E309-4856-494D-B7A4-2EBE40B94807}" type="parTrans" cxnId="{AEEFEFD5-EA22-4663-A7DD-44CEA71C0CA5}">
      <dgm:prSet/>
      <dgm:spPr/>
      <dgm:t>
        <a:bodyPr/>
        <a:lstStyle/>
        <a:p>
          <a:endParaRPr lang="en-US"/>
        </a:p>
      </dgm:t>
    </dgm:pt>
    <dgm:pt modelId="{786DB1A7-6B37-4435-80A7-2E6F701B0262}" type="sibTrans" cxnId="{AEEFEFD5-EA22-4663-A7DD-44CEA71C0CA5}">
      <dgm:prSet phldrT="1" phldr="0"/>
      <dgm:spPr/>
      <dgm:t>
        <a:bodyPr/>
        <a:lstStyle/>
        <a:p>
          <a:r>
            <a:rPr lang="en-US"/>
            <a:t>1</a:t>
          </a:r>
        </a:p>
      </dgm:t>
    </dgm:pt>
    <dgm:pt modelId="{49B41608-01B3-41CD-A142-9FE56BF1F0FC}">
      <dgm:prSet/>
      <dgm:spPr/>
      <dgm:t>
        <a:bodyPr/>
        <a:lstStyle/>
        <a:p>
          <a:r>
            <a:rPr lang="en-IE"/>
            <a:t>LEADER will be mandatory.</a:t>
          </a:r>
          <a:endParaRPr lang="en-US"/>
        </a:p>
      </dgm:t>
    </dgm:pt>
    <dgm:pt modelId="{E52F4790-3513-4C5F-A941-E639ED5E66AC}" type="parTrans" cxnId="{4E35D535-2C36-4F3C-8F44-073E67F5D433}">
      <dgm:prSet/>
      <dgm:spPr/>
      <dgm:t>
        <a:bodyPr/>
        <a:lstStyle/>
        <a:p>
          <a:endParaRPr lang="en-US"/>
        </a:p>
      </dgm:t>
    </dgm:pt>
    <dgm:pt modelId="{A883788B-55F4-4F29-8018-5573DE871AFD}" type="sibTrans" cxnId="{4E35D535-2C36-4F3C-8F44-073E67F5D433}">
      <dgm:prSet phldrT="2" phldr="0"/>
      <dgm:spPr/>
      <dgm:t>
        <a:bodyPr/>
        <a:lstStyle/>
        <a:p>
          <a:r>
            <a:rPr lang="en-US"/>
            <a:t>2</a:t>
          </a:r>
        </a:p>
      </dgm:t>
    </dgm:pt>
    <dgm:pt modelId="{9BF095AD-DF16-4B64-9B6B-FA6B6503DC64}">
      <dgm:prSet/>
      <dgm:spPr/>
      <dgm:t>
        <a:bodyPr/>
        <a:lstStyle/>
        <a:p>
          <a:r>
            <a:rPr lang="en-IE"/>
            <a:t>Plans must reduce territorial disparities.</a:t>
          </a:r>
          <a:endParaRPr lang="en-US"/>
        </a:p>
      </dgm:t>
    </dgm:pt>
    <dgm:pt modelId="{AFF87628-1071-4599-A5D1-EC4A0DF20142}" type="parTrans" cxnId="{55CF3B43-FC64-4724-B407-B58E9CE7000F}">
      <dgm:prSet/>
      <dgm:spPr/>
      <dgm:t>
        <a:bodyPr/>
        <a:lstStyle/>
        <a:p>
          <a:endParaRPr lang="en-US"/>
        </a:p>
      </dgm:t>
    </dgm:pt>
    <dgm:pt modelId="{8683B2F2-9EB5-4534-86BF-AC56FB5035AD}" type="sibTrans" cxnId="{55CF3B43-FC64-4724-B407-B58E9CE7000F}">
      <dgm:prSet phldrT="3" phldr="0"/>
      <dgm:spPr/>
      <dgm:t>
        <a:bodyPr/>
        <a:lstStyle/>
        <a:p>
          <a:r>
            <a:rPr lang="en-US"/>
            <a:t>3</a:t>
          </a:r>
        </a:p>
      </dgm:t>
    </dgm:pt>
    <dgm:pt modelId="{693DB0D4-FA81-4BE3-A9F6-3E572B803350}">
      <dgm:prSet/>
      <dgm:spPr/>
      <dgm:t>
        <a:bodyPr/>
        <a:lstStyle/>
        <a:p>
          <a:r>
            <a:rPr lang="en-IE"/>
            <a:t>Rural stakeholders must be engaged in design.</a:t>
          </a:r>
          <a:endParaRPr lang="en-US"/>
        </a:p>
      </dgm:t>
    </dgm:pt>
    <dgm:pt modelId="{E77E35F8-2EAC-49DB-A4B4-779CDE82663F}" type="parTrans" cxnId="{F85A3AD4-89C2-4AD3-BE57-0EC5903DEEA3}">
      <dgm:prSet/>
      <dgm:spPr/>
      <dgm:t>
        <a:bodyPr/>
        <a:lstStyle/>
        <a:p>
          <a:endParaRPr lang="en-US"/>
        </a:p>
      </dgm:t>
    </dgm:pt>
    <dgm:pt modelId="{A8BAA0AB-EC22-42E3-93BB-6F6909FE046E}" type="sibTrans" cxnId="{F85A3AD4-89C2-4AD3-BE57-0EC5903DEEA3}">
      <dgm:prSet phldrT="4" phldr="0"/>
      <dgm:spPr/>
      <dgm:t>
        <a:bodyPr/>
        <a:lstStyle/>
        <a:p>
          <a:r>
            <a:rPr lang="en-US"/>
            <a:t>4</a:t>
          </a:r>
        </a:p>
      </dgm:t>
    </dgm:pt>
    <dgm:pt modelId="{683BB042-79EC-44D9-AC13-3D862BD4F10A}" type="pres">
      <dgm:prSet presAssocID="{3B6F4685-43D6-4AB9-8FDE-49D6CB465B1A}" presName="Name0" presStyleCnt="0">
        <dgm:presLayoutVars>
          <dgm:animLvl val="lvl"/>
          <dgm:resizeHandles val="exact"/>
        </dgm:presLayoutVars>
      </dgm:prSet>
      <dgm:spPr/>
    </dgm:pt>
    <dgm:pt modelId="{12595AB1-0BFD-4A0D-BC80-78D7E5BE9E9B}" type="pres">
      <dgm:prSet presAssocID="{5CAE316F-5704-4B0A-B57E-E201063CEB2E}" presName="compositeNode" presStyleCnt="0">
        <dgm:presLayoutVars>
          <dgm:bulletEnabled val="1"/>
        </dgm:presLayoutVars>
      </dgm:prSet>
      <dgm:spPr/>
    </dgm:pt>
    <dgm:pt modelId="{E30232CF-D1FD-4A7B-ADC3-050449C6223C}" type="pres">
      <dgm:prSet presAssocID="{5CAE316F-5704-4B0A-B57E-E201063CEB2E}" presName="bgRect" presStyleLbl="bgAccFollowNode1" presStyleIdx="0" presStyleCnt="4"/>
      <dgm:spPr/>
    </dgm:pt>
    <dgm:pt modelId="{2AD8EFA7-1483-47FD-B3F6-9081480BAB1C}" type="pres">
      <dgm:prSet presAssocID="{786DB1A7-6B37-4435-80A7-2E6F701B0262}" presName="sibTransNodeCircle" presStyleLbl="alignNode1" presStyleIdx="0" presStyleCnt="8">
        <dgm:presLayoutVars>
          <dgm:chMax val="0"/>
          <dgm:bulletEnabled/>
        </dgm:presLayoutVars>
      </dgm:prSet>
      <dgm:spPr/>
    </dgm:pt>
    <dgm:pt modelId="{C4422501-2B30-4464-8552-1E2622A066E0}" type="pres">
      <dgm:prSet presAssocID="{5CAE316F-5704-4B0A-B57E-E201063CEB2E}" presName="bottomLine" presStyleLbl="alignNode1" presStyleIdx="1" presStyleCnt="8">
        <dgm:presLayoutVars/>
      </dgm:prSet>
      <dgm:spPr/>
    </dgm:pt>
    <dgm:pt modelId="{4E106C74-0357-4457-8258-3B756FC64279}" type="pres">
      <dgm:prSet presAssocID="{5CAE316F-5704-4B0A-B57E-E201063CEB2E}" presName="nodeText" presStyleLbl="bgAccFollowNode1" presStyleIdx="0" presStyleCnt="4">
        <dgm:presLayoutVars>
          <dgm:bulletEnabled val="1"/>
        </dgm:presLayoutVars>
      </dgm:prSet>
      <dgm:spPr/>
    </dgm:pt>
    <dgm:pt modelId="{2DEB0287-BDFB-4D83-BD3C-4BD0F7428088}" type="pres">
      <dgm:prSet presAssocID="{786DB1A7-6B37-4435-80A7-2E6F701B0262}" presName="sibTrans" presStyleCnt="0"/>
      <dgm:spPr/>
    </dgm:pt>
    <dgm:pt modelId="{CD4CF1AC-859D-4CB1-92E9-DA4BF5C16B8F}" type="pres">
      <dgm:prSet presAssocID="{49B41608-01B3-41CD-A142-9FE56BF1F0FC}" presName="compositeNode" presStyleCnt="0">
        <dgm:presLayoutVars>
          <dgm:bulletEnabled val="1"/>
        </dgm:presLayoutVars>
      </dgm:prSet>
      <dgm:spPr/>
    </dgm:pt>
    <dgm:pt modelId="{602D687C-2538-4C0E-8AF5-19CA258BE10F}" type="pres">
      <dgm:prSet presAssocID="{49B41608-01B3-41CD-A142-9FE56BF1F0FC}" presName="bgRect" presStyleLbl="bgAccFollowNode1" presStyleIdx="1" presStyleCnt="4"/>
      <dgm:spPr/>
    </dgm:pt>
    <dgm:pt modelId="{51FD8592-2ADA-402E-A8BD-3936B00C9F9B}" type="pres">
      <dgm:prSet presAssocID="{A883788B-55F4-4F29-8018-5573DE871AFD}" presName="sibTransNodeCircle" presStyleLbl="alignNode1" presStyleIdx="2" presStyleCnt="8">
        <dgm:presLayoutVars>
          <dgm:chMax val="0"/>
          <dgm:bulletEnabled/>
        </dgm:presLayoutVars>
      </dgm:prSet>
      <dgm:spPr/>
    </dgm:pt>
    <dgm:pt modelId="{93048C9E-7BC9-40C4-A3CA-946967F463FB}" type="pres">
      <dgm:prSet presAssocID="{49B41608-01B3-41CD-A142-9FE56BF1F0FC}" presName="bottomLine" presStyleLbl="alignNode1" presStyleIdx="3" presStyleCnt="8">
        <dgm:presLayoutVars/>
      </dgm:prSet>
      <dgm:spPr/>
    </dgm:pt>
    <dgm:pt modelId="{D4E1EE1C-82BB-4D85-B921-83AF7056599E}" type="pres">
      <dgm:prSet presAssocID="{49B41608-01B3-41CD-A142-9FE56BF1F0FC}" presName="nodeText" presStyleLbl="bgAccFollowNode1" presStyleIdx="1" presStyleCnt="4">
        <dgm:presLayoutVars>
          <dgm:bulletEnabled val="1"/>
        </dgm:presLayoutVars>
      </dgm:prSet>
      <dgm:spPr/>
    </dgm:pt>
    <dgm:pt modelId="{561CCCA4-A174-4CA0-9349-3608AC8067E3}" type="pres">
      <dgm:prSet presAssocID="{A883788B-55F4-4F29-8018-5573DE871AFD}" presName="sibTrans" presStyleCnt="0"/>
      <dgm:spPr/>
    </dgm:pt>
    <dgm:pt modelId="{7D3B4A02-B9E2-4A13-AA1D-714A3DA48EAF}" type="pres">
      <dgm:prSet presAssocID="{9BF095AD-DF16-4B64-9B6B-FA6B6503DC64}" presName="compositeNode" presStyleCnt="0">
        <dgm:presLayoutVars>
          <dgm:bulletEnabled val="1"/>
        </dgm:presLayoutVars>
      </dgm:prSet>
      <dgm:spPr/>
    </dgm:pt>
    <dgm:pt modelId="{1E7797C4-48C4-432A-B5E4-7E6B62A9EC21}" type="pres">
      <dgm:prSet presAssocID="{9BF095AD-DF16-4B64-9B6B-FA6B6503DC64}" presName="bgRect" presStyleLbl="bgAccFollowNode1" presStyleIdx="2" presStyleCnt="4"/>
      <dgm:spPr/>
    </dgm:pt>
    <dgm:pt modelId="{6A6CB1C1-E126-417B-9B4F-25D680E997E4}" type="pres">
      <dgm:prSet presAssocID="{8683B2F2-9EB5-4534-86BF-AC56FB5035AD}" presName="sibTransNodeCircle" presStyleLbl="alignNode1" presStyleIdx="4" presStyleCnt="8">
        <dgm:presLayoutVars>
          <dgm:chMax val="0"/>
          <dgm:bulletEnabled/>
        </dgm:presLayoutVars>
      </dgm:prSet>
      <dgm:spPr/>
    </dgm:pt>
    <dgm:pt modelId="{44ED6446-6C2A-432D-9012-0562804EA786}" type="pres">
      <dgm:prSet presAssocID="{9BF095AD-DF16-4B64-9B6B-FA6B6503DC64}" presName="bottomLine" presStyleLbl="alignNode1" presStyleIdx="5" presStyleCnt="8">
        <dgm:presLayoutVars/>
      </dgm:prSet>
      <dgm:spPr/>
    </dgm:pt>
    <dgm:pt modelId="{136401FD-7A38-4554-9FD5-9937CD8E9C86}" type="pres">
      <dgm:prSet presAssocID="{9BF095AD-DF16-4B64-9B6B-FA6B6503DC64}" presName="nodeText" presStyleLbl="bgAccFollowNode1" presStyleIdx="2" presStyleCnt="4">
        <dgm:presLayoutVars>
          <dgm:bulletEnabled val="1"/>
        </dgm:presLayoutVars>
      </dgm:prSet>
      <dgm:spPr/>
    </dgm:pt>
    <dgm:pt modelId="{744DB2EA-F91E-4E4F-864A-D4B7A873DBC5}" type="pres">
      <dgm:prSet presAssocID="{8683B2F2-9EB5-4534-86BF-AC56FB5035AD}" presName="sibTrans" presStyleCnt="0"/>
      <dgm:spPr/>
    </dgm:pt>
    <dgm:pt modelId="{E8CD1FB0-62C5-4081-BFEA-89673057232E}" type="pres">
      <dgm:prSet presAssocID="{693DB0D4-FA81-4BE3-A9F6-3E572B803350}" presName="compositeNode" presStyleCnt="0">
        <dgm:presLayoutVars>
          <dgm:bulletEnabled val="1"/>
        </dgm:presLayoutVars>
      </dgm:prSet>
      <dgm:spPr/>
    </dgm:pt>
    <dgm:pt modelId="{18844C5C-37A7-44EA-8C21-11AA8E24FCE5}" type="pres">
      <dgm:prSet presAssocID="{693DB0D4-FA81-4BE3-A9F6-3E572B803350}" presName="bgRect" presStyleLbl="bgAccFollowNode1" presStyleIdx="3" presStyleCnt="4"/>
      <dgm:spPr/>
    </dgm:pt>
    <dgm:pt modelId="{79E9EF52-E514-4248-BB6F-419C3E4B462C}" type="pres">
      <dgm:prSet presAssocID="{A8BAA0AB-EC22-42E3-93BB-6F6909FE046E}" presName="sibTransNodeCircle" presStyleLbl="alignNode1" presStyleIdx="6" presStyleCnt="8">
        <dgm:presLayoutVars>
          <dgm:chMax val="0"/>
          <dgm:bulletEnabled/>
        </dgm:presLayoutVars>
      </dgm:prSet>
      <dgm:spPr/>
    </dgm:pt>
    <dgm:pt modelId="{921D2A5E-BA50-4E81-8F2C-F70FF520C4A3}" type="pres">
      <dgm:prSet presAssocID="{693DB0D4-FA81-4BE3-A9F6-3E572B803350}" presName="bottomLine" presStyleLbl="alignNode1" presStyleIdx="7" presStyleCnt="8">
        <dgm:presLayoutVars/>
      </dgm:prSet>
      <dgm:spPr/>
    </dgm:pt>
    <dgm:pt modelId="{42F382EC-A6AF-40A4-9704-05CF0EAD35FD}" type="pres">
      <dgm:prSet presAssocID="{693DB0D4-FA81-4BE3-A9F6-3E572B803350}" presName="nodeText" presStyleLbl="bgAccFollowNode1" presStyleIdx="3" presStyleCnt="4">
        <dgm:presLayoutVars>
          <dgm:bulletEnabled val="1"/>
        </dgm:presLayoutVars>
      </dgm:prSet>
      <dgm:spPr/>
    </dgm:pt>
  </dgm:ptLst>
  <dgm:cxnLst>
    <dgm:cxn modelId="{4E35D535-2C36-4F3C-8F44-073E67F5D433}" srcId="{3B6F4685-43D6-4AB9-8FDE-49D6CB465B1A}" destId="{49B41608-01B3-41CD-A142-9FE56BF1F0FC}" srcOrd="1" destOrd="0" parTransId="{E52F4790-3513-4C5F-A941-E639ED5E66AC}" sibTransId="{A883788B-55F4-4F29-8018-5573DE871AFD}"/>
    <dgm:cxn modelId="{8A0FAE3B-C57A-4C66-8B04-BC885950F595}" type="presOf" srcId="{9BF095AD-DF16-4B64-9B6B-FA6B6503DC64}" destId="{1E7797C4-48C4-432A-B5E4-7E6B62A9EC21}" srcOrd="0" destOrd="0" presId="urn:microsoft.com/office/officeart/2016/7/layout/BasicLinearProcessNumbered"/>
    <dgm:cxn modelId="{55CF3B43-FC64-4724-B407-B58E9CE7000F}" srcId="{3B6F4685-43D6-4AB9-8FDE-49D6CB465B1A}" destId="{9BF095AD-DF16-4B64-9B6B-FA6B6503DC64}" srcOrd="2" destOrd="0" parTransId="{AFF87628-1071-4599-A5D1-EC4A0DF20142}" sibTransId="{8683B2F2-9EB5-4534-86BF-AC56FB5035AD}"/>
    <dgm:cxn modelId="{94868543-1055-4E72-B91A-6F74D45584CA}" type="presOf" srcId="{693DB0D4-FA81-4BE3-A9F6-3E572B803350}" destId="{18844C5C-37A7-44EA-8C21-11AA8E24FCE5}" srcOrd="0" destOrd="0" presId="urn:microsoft.com/office/officeart/2016/7/layout/BasicLinearProcessNumbered"/>
    <dgm:cxn modelId="{A05D186A-B0E6-4727-AAB2-D94F77BA99EF}" type="presOf" srcId="{786DB1A7-6B37-4435-80A7-2E6F701B0262}" destId="{2AD8EFA7-1483-47FD-B3F6-9081480BAB1C}" srcOrd="0" destOrd="0" presId="urn:microsoft.com/office/officeart/2016/7/layout/BasicLinearProcessNumbered"/>
    <dgm:cxn modelId="{A907704C-2723-4269-A83C-0D1783FDE9FB}" type="presOf" srcId="{A8BAA0AB-EC22-42E3-93BB-6F6909FE046E}" destId="{79E9EF52-E514-4248-BB6F-419C3E4B462C}" srcOrd="0" destOrd="0" presId="urn:microsoft.com/office/officeart/2016/7/layout/BasicLinearProcessNumbered"/>
    <dgm:cxn modelId="{8149178D-334F-4AA1-8237-6613B54C8C68}" type="presOf" srcId="{49B41608-01B3-41CD-A142-9FE56BF1F0FC}" destId="{602D687C-2538-4C0E-8AF5-19CA258BE10F}" srcOrd="0" destOrd="0" presId="urn:microsoft.com/office/officeart/2016/7/layout/BasicLinearProcessNumbered"/>
    <dgm:cxn modelId="{97315B93-D1CB-4E6A-93FC-049C1D19889D}" type="presOf" srcId="{693DB0D4-FA81-4BE3-A9F6-3E572B803350}" destId="{42F382EC-A6AF-40A4-9704-05CF0EAD35FD}" srcOrd="1" destOrd="0" presId="urn:microsoft.com/office/officeart/2016/7/layout/BasicLinearProcessNumbered"/>
    <dgm:cxn modelId="{4A3CB69C-99A2-4AEA-B7AC-298DBE6B19B0}" type="presOf" srcId="{A883788B-55F4-4F29-8018-5573DE871AFD}" destId="{51FD8592-2ADA-402E-A8BD-3936B00C9F9B}" srcOrd="0" destOrd="0" presId="urn:microsoft.com/office/officeart/2016/7/layout/BasicLinearProcessNumbered"/>
    <dgm:cxn modelId="{E558ECB8-9B9C-417D-B4C1-A91D0B76E549}" type="presOf" srcId="{9BF095AD-DF16-4B64-9B6B-FA6B6503DC64}" destId="{136401FD-7A38-4554-9FD5-9937CD8E9C86}" srcOrd="1" destOrd="0" presId="urn:microsoft.com/office/officeart/2016/7/layout/BasicLinearProcessNumbered"/>
    <dgm:cxn modelId="{32431FC7-E05C-4970-8616-4EC5B02A2A7E}" type="presOf" srcId="{8683B2F2-9EB5-4534-86BF-AC56FB5035AD}" destId="{6A6CB1C1-E126-417B-9B4F-25D680E997E4}" srcOrd="0" destOrd="0" presId="urn:microsoft.com/office/officeart/2016/7/layout/BasicLinearProcessNumbered"/>
    <dgm:cxn modelId="{F85A3AD4-89C2-4AD3-BE57-0EC5903DEEA3}" srcId="{3B6F4685-43D6-4AB9-8FDE-49D6CB465B1A}" destId="{693DB0D4-FA81-4BE3-A9F6-3E572B803350}" srcOrd="3" destOrd="0" parTransId="{E77E35F8-2EAC-49DB-A4B4-779CDE82663F}" sibTransId="{A8BAA0AB-EC22-42E3-93BB-6F6909FE046E}"/>
    <dgm:cxn modelId="{AEEFEFD5-EA22-4663-A7DD-44CEA71C0CA5}" srcId="{3B6F4685-43D6-4AB9-8FDE-49D6CB465B1A}" destId="{5CAE316F-5704-4B0A-B57E-E201063CEB2E}" srcOrd="0" destOrd="0" parTransId="{50B4E309-4856-494D-B7A4-2EBE40B94807}" sibTransId="{786DB1A7-6B37-4435-80A7-2E6F701B0262}"/>
    <dgm:cxn modelId="{5E9001D8-D004-499F-A26E-FAE916F12386}" type="presOf" srcId="{3B6F4685-43D6-4AB9-8FDE-49D6CB465B1A}" destId="{683BB042-79EC-44D9-AC13-3D862BD4F10A}" srcOrd="0" destOrd="0" presId="urn:microsoft.com/office/officeart/2016/7/layout/BasicLinearProcessNumbered"/>
    <dgm:cxn modelId="{B2BF1AFB-C6E1-4E0B-91D9-439FB037EEF8}" type="presOf" srcId="{5CAE316F-5704-4B0A-B57E-E201063CEB2E}" destId="{E30232CF-D1FD-4A7B-ADC3-050449C6223C}" srcOrd="0" destOrd="0" presId="urn:microsoft.com/office/officeart/2016/7/layout/BasicLinearProcessNumbered"/>
    <dgm:cxn modelId="{2740F8FD-3CFB-4C6D-9C4E-4F2088DB592F}" type="presOf" srcId="{49B41608-01B3-41CD-A142-9FE56BF1F0FC}" destId="{D4E1EE1C-82BB-4D85-B921-83AF7056599E}" srcOrd="1" destOrd="0" presId="urn:microsoft.com/office/officeart/2016/7/layout/BasicLinearProcessNumbered"/>
    <dgm:cxn modelId="{C06343FF-EF6D-4C1C-89C0-C132A0793300}" type="presOf" srcId="{5CAE316F-5704-4B0A-B57E-E201063CEB2E}" destId="{4E106C74-0357-4457-8258-3B756FC64279}" srcOrd="1" destOrd="0" presId="urn:microsoft.com/office/officeart/2016/7/layout/BasicLinearProcessNumbered"/>
    <dgm:cxn modelId="{D9BCEAC7-0586-4380-95FD-C38F6C21BBBE}" type="presParOf" srcId="{683BB042-79EC-44D9-AC13-3D862BD4F10A}" destId="{12595AB1-0BFD-4A0D-BC80-78D7E5BE9E9B}" srcOrd="0" destOrd="0" presId="urn:microsoft.com/office/officeart/2016/7/layout/BasicLinearProcessNumbered"/>
    <dgm:cxn modelId="{09402673-5701-47D3-872E-E84BABD3A56C}" type="presParOf" srcId="{12595AB1-0BFD-4A0D-BC80-78D7E5BE9E9B}" destId="{E30232CF-D1FD-4A7B-ADC3-050449C6223C}" srcOrd="0" destOrd="0" presId="urn:microsoft.com/office/officeart/2016/7/layout/BasicLinearProcessNumbered"/>
    <dgm:cxn modelId="{4A564018-0CEA-402B-890B-3ADA2439D665}" type="presParOf" srcId="{12595AB1-0BFD-4A0D-BC80-78D7E5BE9E9B}" destId="{2AD8EFA7-1483-47FD-B3F6-9081480BAB1C}" srcOrd="1" destOrd="0" presId="urn:microsoft.com/office/officeart/2016/7/layout/BasicLinearProcessNumbered"/>
    <dgm:cxn modelId="{EC869EDA-3E1B-40E4-AA62-FEE997B524B8}" type="presParOf" srcId="{12595AB1-0BFD-4A0D-BC80-78D7E5BE9E9B}" destId="{C4422501-2B30-4464-8552-1E2622A066E0}" srcOrd="2" destOrd="0" presId="urn:microsoft.com/office/officeart/2016/7/layout/BasicLinearProcessNumbered"/>
    <dgm:cxn modelId="{23F636C0-AD12-4DE3-91D4-D7A3FA61DEEC}" type="presParOf" srcId="{12595AB1-0BFD-4A0D-BC80-78D7E5BE9E9B}" destId="{4E106C74-0357-4457-8258-3B756FC64279}" srcOrd="3" destOrd="0" presId="urn:microsoft.com/office/officeart/2016/7/layout/BasicLinearProcessNumbered"/>
    <dgm:cxn modelId="{18484B80-6D43-4F88-8B89-A97E12463B38}" type="presParOf" srcId="{683BB042-79EC-44D9-AC13-3D862BD4F10A}" destId="{2DEB0287-BDFB-4D83-BD3C-4BD0F7428088}" srcOrd="1" destOrd="0" presId="urn:microsoft.com/office/officeart/2016/7/layout/BasicLinearProcessNumbered"/>
    <dgm:cxn modelId="{B2670EAE-D47F-4A3F-8E14-FDBD141978BC}" type="presParOf" srcId="{683BB042-79EC-44D9-AC13-3D862BD4F10A}" destId="{CD4CF1AC-859D-4CB1-92E9-DA4BF5C16B8F}" srcOrd="2" destOrd="0" presId="urn:microsoft.com/office/officeart/2016/7/layout/BasicLinearProcessNumbered"/>
    <dgm:cxn modelId="{52331DAA-522C-4878-A8E6-4094BAC7C53D}" type="presParOf" srcId="{CD4CF1AC-859D-4CB1-92E9-DA4BF5C16B8F}" destId="{602D687C-2538-4C0E-8AF5-19CA258BE10F}" srcOrd="0" destOrd="0" presId="urn:microsoft.com/office/officeart/2016/7/layout/BasicLinearProcessNumbered"/>
    <dgm:cxn modelId="{8DF72CAD-564D-4CDE-96AF-1468E5C2B3C5}" type="presParOf" srcId="{CD4CF1AC-859D-4CB1-92E9-DA4BF5C16B8F}" destId="{51FD8592-2ADA-402E-A8BD-3936B00C9F9B}" srcOrd="1" destOrd="0" presId="urn:microsoft.com/office/officeart/2016/7/layout/BasicLinearProcessNumbered"/>
    <dgm:cxn modelId="{0D7EAB12-FC19-4ABC-BD9C-023567A5C40C}" type="presParOf" srcId="{CD4CF1AC-859D-4CB1-92E9-DA4BF5C16B8F}" destId="{93048C9E-7BC9-40C4-A3CA-946967F463FB}" srcOrd="2" destOrd="0" presId="urn:microsoft.com/office/officeart/2016/7/layout/BasicLinearProcessNumbered"/>
    <dgm:cxn modelId="{8835CD29-4824-432E-9D7E-9FDD82434493}" type="presParOf" srcId="{CD4CF1AC-859D-4CB1-92E9-DA4BF5C16B8F}" destId="{D4E1EE1C-82BB-4D85-B921-83AF7056599E}" srcOrd="3" destOrd="0" presId="urn:microsoft.com/office/officeart/2016/7/layout/BasicLinearProcessNumbered"/>
    <dgm:cxn modelId="{86D80D9F-D481-4504-B881-0F1CC08D9CBF}" type="presParOf" srcId="{683BB042-79EC-44D9-AC13-3D862BD4F10A}" destId="{561CCCA4-A174-4CA0-9349-3608AC8067E3}" srcOrd="3" destOrd="0" presId="urn:microsoft.com/office/officeart/2016/7/layout/BasicLinearProcessNumbered"/>
    <dgm:cxn modelId="{838F991A-66AF-499E-B77E-DB2182EF3DE8}" type="presParOf" srcId="{683BB042-79EC-44D9-AC13-3D862BD4F10A}" destId="{7D3B4A02-B9E2-4A13-AA1D-714A3DA48EAF}" srcOrd="4" destOrd="0" presId="urn:microsoft.com/office/officeart/2016/7/layout/BasicLinearProcessNumbered"/>
    <dgm:cxn modelId="{76FF5855-BA4F-40A1-8EAD-E3D1254AE856}" type="presParOf" srcId="{7D3B4A02-B9E2-4A13-AA1D-714A3DA48EAF}" destId="{1E7797C4-48C4-432A-B5E4-7E6B62A9EC21}" srcOrd="0" destOrd="0" presId="urn:microsoft.com/office/officeart/2016/7/layout/BasicLinearProcessNumbered"/>
    <dgm:cxn modelId="{D0E50BED-E48E-43B9-9347-9E02F39C7CDC}" type="presParOf" srcId="{7D3B4A02-B9E2-4A13-AA1D-714A3DA48EAF}" destId="{6A6CB1C1-E126-417B-9B4F-25D680E997E4}" srcOrd="1" destOrd="0" presId="urn:microsoft.com/office/officeart/2016/7/layout/BasicLinearProcessNumbered"/>
    <dgm:cxn modelId="{DBA3C1DD-B0BF-452C-9F6F-7C1A45E4AD12}" type="presParOf" srcId="{7D3B4A02-B9E2-4A13-AA1D-714A3DA48EAF}" destId="{44ED6446-6C2A-432D-9012-0562804EA786}" srcOrd="2" destOrd="0" presId="urn:microsoft.com/office/officeart/2016/7/layout/BasicLinearProcessNumbered"/>
    <dgm:cxn modelId="{FA2C41B6-D716-4FEB-B27B-13EE1FFCCE64}" type="presParOf" srcId="{7D3B4A02-B9E2-4A13-AA1D-714A3DA48EAF}" destId="{136401FD-7A38-4554-9FD5-9937CD8E9C86}" srcOrd="3" destOrd="0" presId="urn:microsoft.com/office/officeart/2016/7/layout/BasicLinearProcessNumbered"/>
    <dgm:cxn modelId="{8ACAA040-49D7-4142-A0C9-357D1686DDAD}" type="presParOf" srcId="{683BB042-79EC-44D9-AC13-3D862BD4F10A}" destId="{744DB2EA-F91E-4E4F-864A-D4B7A873DBC5}" srcOrd="5" destOrd="0" presId="urn:microsoft.com/office/officeart/2016/7/layout/BasicLinearProcessNumbered"/>
    <dgm:cxn modelId="{A609A249-4963-4314-A1C9-F5E9523663C7}" type="presParOf" srcId="{683BB042-79EC-44D9-AC13-3D862BD4F10A}" destId="{E8CD1FB0-62C5-4081-BFEA-89673057232E}" srcOrd="6" destOrd="0" presId="urn:microsoft.com/office/officeart/2016/7/layout/BasicLinearProcessNumbered"/>
    <dgm:cxn modelId="{84A29268-7079-4DA4-8FB2-80CC299E204D}" type="presParOf" srcId="{E8CD1FB0-62C5-4081-BFEA-89673057232E}" destId="{18844C5C-37A7-44EA-8C21-11AA8E24FCE5}" srcOrd="0" destOrd="0" presId="urn:microsoft.com/office/officeart/2016/7/layout/BasicLinearProcessNumbered"/>
    <dgm:cxn modelId="{B5EB0914-0FBF-46D3-8DCB-6B9FC2DDF6E8}" type="presParOf" srcId="{E8CD1FB0-62C5-4081-BFEA-89673057232E}" destId="{79E9EF52-E514-4248-BB6F-419C3E4B462C}" srcOrd="1" destOrd="0" presId="urn:microsoft.com/office/officeart/2016/7/layout/BasicLinearProcessNumbered"/>
    <dgm:cxn modelId="{9EFFF38C-7F93-4847-BB85-36E9F758C104}" type="presParOf" srcId="{E8CD1FB0-62C5-4081-BFEA-89673057232E}" destId="{921D2A5E-BA50-4E81-8F2C-F70FF520C4A3}" srcOrd="2" destOrd="0" presId="urn:microsoft.com/office/officeart/2016/7/layout/BasicLinearProcessNumbered"/>
    <dgm:cxn modelId="{A4373AE5-964D-46AF-B588-760E4811350F}" type="presParOf" srcId="{E8CD1FB0-62C5-4081-BFEA-89673057232E}" destId="{42F382EC-A6AF-40A4-9704-05CF0EAD35F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F25ACD-F13C-44C3-93BD-D88E9FD2B578}" type="doc">
      <dgm:prSet loTypeId="urn:microsoft.com/office/officeart/2005/8/layout/arrow3" loCatId="relationship" qsTypeId="urn:microsoft.com/office/officeart/2005/8/quickstyle/simple1" qsCatId="simple" csTypeId="urn:microsoft.com/office/officeart/2005/8/colors/colorful3" csCatId="colorful" phldr="1"/>
      <dgm:spPr/>
      <dgm:t>
        <a:bodyPr/>
        <a:lstStyle/>
        <a:p>
          <a:endParaRPr lang="en-IE"/>
        </a:p>
      </dgm:t>
    </dgm:pt>
    <dgm:pt modelId="{164BF9A3-41C8-439B-BAA3-38FA09D7283E}">
      <dgm:prSet phldrT="[Text]" phldr="0"/>
      <dgm:spPr/>
      <dgm:t>
        <a:bodyPr/>
        <a:lstStyle/>
        <a:p>
          <a:r>
            <a:rPr lang="en-IE" dirty="0"/>
            <a:t>Goal: Flexibility &amp; a simple, integrated approach for tailored local support</a:t>
          </a:r>
        </a:p>
      </dgm:t>
    </dgm:pt>
    <dgm:pt modelId="{52678A95-022B-4D0D-AA56-C0AAEAC96C29}" type="parTrans" cxnId="{74D8690A-67A1-4AA7-BC4E-B51EE8342C0E}">
      <dgm:prSet/>
      <dgm:spPr/>
      <dgm:t>
        <a:bodyPr/>
        <a:lstStyle/>
        <a:p>
          <a:endParaRPr lang="en-IE"/>
        </a:p>
      </dgm:t>
    </dgm:pt>
    <dgm:pt modelId="{229DF5F9-5493-4445-82B1-5595AD2588D1}" type="sibTrans" cxnId="{74D8690A-67A1-4AA7-BC4E-B51EE8342C0E}">
      <dgm:prSet/>
      <dgm:spPr/>
      <dgm:t>
        <a:bodyPr/>
        <a:lstStyle/>
        <a:p>
          <a:endParaRPr lang="en-IE"/>
        </a:p>
      </dgm:t>
    </dgm:pt>
    <dgm:pt modelId="{B48F95AF-27BC-4018-B637-74212D8417FB}">
      <dgm:prSet phldrT="[Text]" phldr="0"/>
      <dgm:spPr/>
      <dgm:t>
        <a:bodyPr/>
        <a:lstStyle/>
        <a:p>
          <a:r>
            <a:rPr lang="en-IE" dirty="0"/>
            <a:t>Concern: No ring-fenced funds and too much flexibility risk community led-local development</a:t>
          </a:r>
        </a:p>
      </dgm:t>
    </dgm:pt>
    <dgm:pt modelId="{EBBD2F4C-F890-4F91-91D1-FD64DE9C851E}" type="parTrans" cxnId="{EBDF1185-46E8-4BA8-9D47-3061DC384F3F}">
      <dgm:prSet/>
      <dgm:spPr/>
      <dgm:t>
        <a:bodyPr/>
        <a:lstStyle/>
        <a:p>
          <a:endParaRPr lang="en-IE"/>
        </a:p>
      </dgm:t>
    </dgm:pt>
    <dgm:pt modelId="{E3351F84-BF1A-4675-8641-8D5C86ED2B6B}" type="sibTrans" cxnId="{EBDF1185-46E8-4BA8-9D47-3061DC384F3F}">
      <dgm:prSet/>
      <dgm:spPr/>
      <dgm:t>
        <a:bodyPr/>
        <a:lstStyle/>
        <a:p>
          <a:endParaRPr lang="en-IE"/>
        </a:p>
      </dgm:t>
    </dgm:pt>
    <dgm:pt modelId="{6B35E894-9FF4-4C03-874F-67F07AEB8DDC}" type="pres">
      <dgm:prSet presAssocID="{12F25ACD-F13C-44C3-93BD-D88E9FD2B578}" presName="compositeShape" presStyleCnt="0">
        <dgm:presLayoutVars>
          <dgm:chMax val="2"/>
          <dgm:dir/>
          <dgm:resizeHandles val="exact"/>
        </dgm:presLayoutVars>
      </dgm:prSet>
      <dgm:spPr/>
    </dgm:pt>
    <dgm:pt modelId="{7896EDB0-1D47-44FD-9247-EFAFA5CC5FB3}" type="pres">
      <dgm:prSet presAssocID="{12F25ACD-F13C-44C3-93BD-D88E9FD2B578}" presName="divider" presStyleLbl="fgShp" presStyleIdx="0" presStyleCnt="1"/>
      <dgm:spPr/>
    </dgm:pt>
    <dgm:pt modelId="{37A8DFD0-9453-4A39-A118-F7C71B2C688B}" type="pres">
      <dgm:prSet presAssocID="{164BF9A3-41C8-439B-BAA3-38FA09D7283E}" presName="downArrow" presStyleLbl="node1" presStyleIdx="0" presStyleCnt="2" custScaleX="60535"/>
      <dgm:spPr/>
    </dgm:pt>
    <dgm:pt modelId="{01A622BD-E37E-4398-A66D-561783BB8555}" type="pres">
      <dgm:prSet presAssocID="{164BF9A3-41C8-439B-BAA3-38FA09D7283E}" presName="downArrowText" presStyleLbl="revTx" presStyleIdx="0" presStyleCnt="2">
        <dgm:presLayoutVars>
          <dgm:bulletEnabled val="1"/>
        </dgm:presLayoutVars>
      </dgm:prSet>
      <dgm:spPr/>
    </dgm:pt>
    <dgm:pt modelId="{1465332B-83E1-45B4-B428-59624699A2E4}" type="pres">
      <dgm:prSet presAssocID="{B48F95AF-27BC-4018-B637-74212D8417FB}" presName="upArrow" presStyleLbl="node1" presStyleIdx="1" presStyleCnt="2" custScaleX="56424"/>
      <dgm:spPr/>
    </dgm:pt>
    <dgm:pt modelId="{7BD2EBC9-BF4F-46CA-B767-7A425A785C8D}" type="pres">
      <dgm:prSet presAssocID="{B48F95AF-27BC-4018-B637-74212D8417FB}" presName="upArrowText" presStyleLbl="revTx" presStyleIdx="1" presStyleCnt="2">
        <dgm:presLayoutVars>
          <dgm:bulletEnabled val="1"/>
        </dgm:presLayoutVars>
      </dgm:prSet>
      <dgm:spPr/>
    </dgm:pt>
  </dgm:ptLst>
  <dgm:cxnLst>
    <dgm:cxn modelId="{74D8690A-67A1-4AA7-BC4E-B51EE8342C0E}" srcId="{12F25ACD-F13C-44C3-93BD-D88E9FD2B578}" destId="{164BF9A3-41C8-439B-BAA3-38FA09D7283E}" srcOrd="0" destOrd="0" parTransId="{52678A95-022B-4D0D-AA56-C0AAEAC96C29}" sibTransId="{229DF5F9-5493-4445-82B1-5595AD2588D1}"/>
    <dgm:cxn modelId="{A5F6AF25-228D-41CA-8578-ACEE40FA6821}" type="presOf" srcId="{164BF9A3-41C8-439B-BAA3-38FA09D7283E}" destId="{01A622BD-E37E-4398-A66D-561783BB8555}" srcOrd="0" destOrd="0" presId="urn:microsoft.com/office/officeart/2005/8/layout/arrow3"/>
    <dgm:cxn modelId="{58FA743D-093A-4E5D-A0A4-27A6AC49A3DC}" type="presOf" srcId="{12F25ACD-F13C-44C3-93BD-D88E9FD2B578}" destId="{6B35E894-9FF4-4C03-874F-67F07AEB8DDC}" srcOrd="0" destOrd="0" presId="urn:microsoft.com/office/officeart/2005/8/layout/arrow3"/>
    <dgm:cxn modelId="{EBDF1185-46E8-4BA8-9D47-3061DC384F3F}" srcId="{12F25ACD-F13C-44C3-93BD-D88E9FD2B578}" destId="{B48F95AF-27BC-4018-B637-74212D8417FB}" srcOrd="1" destOrd="0" parTransId="{EBBD2F4C-F890-4F91-91D1-FD64DE9C851E}" sibTransId="{E3351F84-BF1A-4675-8641-8D5C86ED2B6B}"/>
    <dgm:cxn modelId="{525E71D5-4B83-40F7-A554-E47901E7771E}" type="presOf" srcId="{B48F95AF-27BC-4018-B637-74212D8417FB}" destId="{7BD2EBC9-BF4F-46CA-B767-7A425A785C8D}" srcOrd="0" destOrd="0" presId="urn:microsoft.com/office/officeart/2005/8/layout/arrow3"/>
    <dgm:cxn modelId="{27D0B6E3-B459-4F1F-818F-C900333CD7DE}" type="presParOf" srcId="{6B35E894-9FF4-4C03-874F-67F07AEB8DDC}" destId="{7896EDB0-1D47-44FD-9247-EFAFA5CC5FB3}" srcOrd="0" destOrd="0" presId="urn:microsoft.com/office/officeart/2005/8/layout/arrow3"/>
    <dgm:cxn modelId="{C7CC7983-2257-416D-BA73-1E1442880936}" type="presParOf" srcId="{6B35E894-9FF4-4C03-874F-67F07AEB8DDC}" destId="{37A8DFD0-9453-4A39-A118-F7C71B2C688B}" srcOrd="1" destOrd="0" presId="urn:microsoft.com/office/officeart/2005/8/layout/arrow3"/>
    <dgm:cxn modelId="{F17F14D7-8F4A-4371-A7E3-B7D32A525B54}" type="presParOf" srcId="{6B35E894-9FF4-4C03-874F-67F07AEB8DDC}" destId="{01A622BD-E37E-4398-A66D-561783BB8555}" srcOrd="2" destOrd="0" presId="urn:microsoft.com/office/officeart/2005/8/layout/arrow3"/>
    <dgm:cxn modelId="{A5612B16-08C7-4A9F-B4F0-0FB87B113916}" type="presParOf" srcId="{6B35E894-9FF4-4C03-874F-67F07AEB8DDC}" destId="{1465332B-83E1-45B4-B428-59624699A2E4}" srcOrd="3" destOrd="0" presId="urn:microsoft.com/office/officeart/2005/8/layout/arrow3"/>
    <dgm:cxn modelId="{0B577428-B44D-4215-B82F-63BFE0FE0871}" type="presParOf" srcId="{6B35E894-9FF4-4C03-874F-67F07AEB8DDC}" destId="{7BD2EBC9-BF4F-46CA-B767-7A425A785C8D}"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00A716-F2F4-4E45-93D8-37F3ACB34D00}"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E19523BA-9ECE-4B45-B225-7E9DEAAAEFBE}">
      <dgm:prSet/>
      <dgm:spPr/>
      <dgm:t>
        <a:bodyPr/>
        <a:lstStyle/>
        <a:p>
          <a:pPr>
            <a:defRPr b="1"/>
          </a:pPr>
          <a:r>
            <a:rPr lang="en-US"/>
            <a:t>July 2025</a:t>
          </a:r>
        </a:p>
      </dgm:t>
    </dgm:pt>
    <dgm:pt modelId="{F51DAEAC-7082-4C92-91DB-99D0C438F007}" type="parTrans" cxnId="{46FF1EBD-F8F1-4F0D-B830-5DD6C6820FCC}">
      <dgm:prSet/>
      <dgm:spPr/>
      <dgm:t>
        <a:bodyPr/>
        <a:lstStyle/>
        <a:p>
          <a:endParaRPr lang="en-US"/>
        </a:p>
      </dgm:t>
    </dgm:pt>
    <dgm:pt modelId="{F3189770-3C0F-4B7C-B933-833278C06ED6}" type="sibTrans" cxnId="{46FF1EBD-F8F1-4F0D-B830-5DD6C6820FCC}">
      <dgm:prSet/>
      <dgm:spPr/>
      <dgm:t>
        <a:bodyPr/>
        <a:lstStyle/>
        <a:p>
          <a:endParaRPr lang="en-US"/>
        </a:p>
      </dgm:t>
    </dgm:pt>
    <dgm:pt modelId="{8EA1240F-4A61-4398-8127-EC1D8C79F827}">
      <dgm:prSet/>
      <dgm:spPr/>
      <dgm:t>
        <a:bodyPr/>
        <a:lstStyle/>
        <a:p>
          <a:r>
            <a:rPr lang="en-US" dirty="0"/>
            <a:t>Commission presented its official proposal</a:t>
          </a:r>
        </a:p>
      </dgm:t>
    </dgm:pt>
    <dgm:pt modelId="{45A31FC1-C96B-47D0-A349-ED116E31FE18}" type="parTrans" cxnId="{0549B614-E516-4531-B931-C7381A3FC01F}">
      <dgm:prSet/>
      <dgm:spPr/>
      <dgm:t>
        <a:bodyPr/>
        <a:lstStyle/>
        <a:p>
          <a:endParaRPr lang="en-US"/>
        </a:p>
      </dgm:t>
    </dgm:pt>
    <dgm:pt modelId="{CD307ED6-B253-4E47-8710-EEC5AEAEAE27}" type="sibTrans" cxnId="{0549B614-E516-4531-B931-C7381A3FC01F}">
      <dgm:prSet/>
      <dgm:spPr/>
      <dgm:t>
        <a:bodyPr/>
        <a:lstStyle/>
        <a:p>
          <a:endParaRPr lang="en-US"/>
        </a:p>
      </dgm:t>
    </dgm:pt>
    <dgm:pt modelId="{F17C3418-C0B3-4296-BC74-42D262D15B0C}">
      <dgm:prSet/>
      <dgm:spPr/>
      <dgm:t>
        <a:bodyPr/>
        <a:lstStyle/>
        <a:p>
          <a:pPr>
            <a:defRPr b="1"/>
          </a:pPr>
          <a:r>
            <a:rPr lang="en-US"/>
            <a:t>2025–2027</a:t>
          </a:r>
        </a:p>
      </dgm:t>
    </dgm:pt>
    <dgm:pt modelId="{B44C9DD3-F4B4-4A43-AF71-C9EE8A004068}" type="parTrans" cxnId="{BE055703-B976-4D2A-B88C-77BD91C04B4B}">
      <dgm:prSet/>
      <dgm:spPr/>
      <dgm:t>
        <a:bodyPr/>
        <a:lstStyle/>
        <a:p>
          <a:endParaRPr lang="en-US"/>
        </a:p>
      </dgm:t>
    </dgm:pt>
    <dgm:pt modelId="{11C709E5-AC47-4052-BA71-7E65F126E914}" type="sibTrans" cxnId="{BE055703-B976-4D2A-B88C-77BD91C04B4B}">
      <dgm:prSet/>
      <dgm:spPr/>
      <dgm:t>
        <a:bodyPr/>
        <a:lstStyle/>
        <a:p>
          <a:endParaRPr lang="en-US"/>
        </a:p>
      </dgm:t>
    </dgm:pt>
    <dgm:pt modelId="{2ABDFA62-3032-481F-9E52-D28B0C824E14}">
      <dgm:prSet/>
      <dgm:spPr/>
      <dgm:t>
        <a:bodyPr/>
        <a:lstStyle/>
        <a:p>
          <a:r>
            <a:rPr lang="en-US"/>
            <a:t>Negotiations between Member States &amp; the European Parliament</a:t>
          </a:r>
        </a:p>
      </dgm:t>
    </dgm:pt>
    <dgm:pt modelId="{E7BCE198-D836-4D08-A7A9-261E104958C3}" type="parTrans" cxnId="{2592A117-05AC-43ED-B19C-555B81ABB02E}">
      <dgm:prSet/>
      <dgm:spPr/>
      <dgm:t>
        <a:bodyPr/>
        <a:lstStyle/>
        <a:p>
          <a:endParaRPr lang="en-US"/>
        </a:p>
      </dgm:t>
    </dgm:pt>
    <dgm:pt modelId="{8875F6A0-DE96-41B1-AB57-14F4D6F8C881}" type="sibTrans" cxnId="{2592A117-05AC-43ED-B19C-555B81ABB02E}">
      <dgm:prSet/>
      <dgm:spPr/>
      <dgm:t>
        <a:bodyPr/>
        <a:lstStyle/>
        <a:p>
          <a:endParaRPr lang="en-US"/>
        </a:p>
      </dgm:t>
    </dgm:pt>
    <dgm:pt modelId="{A4AAE398-439D-49F7-A511-B3A32FD5DAAE}">
      <dgm:prSet/>
      <dgm:spPr/>
      <dgm:t>
        <a:bodyPr/>
        <a:lstStyle/>
        <a:p>
          <a:pPr>
            <a:defRPr b="1"/>
          </a:pPr>
          <a:r>
            <a:rPr lang="en-US" dirty="0"/>
            <a:t>Mid-2027</a:t>
          </a:r>
        </a:p>
      </dgm:t>
    </dgm:pt>
    <dgm:pt modelId="{9DAA110E-BDF0-4759-94A1-4A781EB9D192}" type="parTrans" cxnId="{BF5A6EDF-25D9-49F9-BF9A-29F66764E367}">
      <dgm:prSet/>
      <dgm:spPr/>
      <dgm:t>
        <a:bodyPr/>
        <a:lstStyle/>
        <a:p>
          <a:endParaRPr lang="en-US"/>
        </a:p>
      </dgm:t>
    </dgm:pt>
    <dgm:pt modelId="{70C8C498-65F6-4345-841F-0E3789D4B55D}" type="sibTrans" cxnId="{BF5A6EDF-25D9-49F9-BF9A-29F66764E367}">
      <dgm:prSet/>
      <dgm:spPr/>
      <dgm:t>
        <a:bodyPr/>
        <a:lstStyle/>
        <a:p>
          <a:endParaRPr lang="en-US"/>
        </a:p>
      </dgm:t>
    </dgm:pt>
    <dgm:pt modelId="{1B1D43E0-BB4B-4447-AFBC-8764B0EFC037}">
      <dgm:prSet/>
      <dgm:spPr/>
      <dgm:t>
        <a:bodyPr/>
        <a:lstStyle/>
        <a:p>
          <a:r>
            <a:rPr lang="en-US" dirty="0"/>
            <a:t>Target date for a final agreement to be adopted</a:t>
          </a:r>
        </a:p>
      </dgm:t>
    </dgm:pt>
    <dgm:pt modelId="{EE11EA90-6273-4183-9BCB-E909ADD9E37B}" type="parTrans" cxnId="{A8C520D8-9C4F-42AE-8E4B-EA94569DFAA8}">
      <dgm:prSet/>
      <dgm:spPr/>
      <dgm:t>
        <a:bodyPr/>
        <a:lstStyle/>
        <a:p>
          <a:endParaRPr lang="en-US"/>
        </a:p>
      </dgm:t>
    </dgm:pt>
    <dgm:pt modelId="{CED3530C-52C1-4112-9C20-FC16A0CB140A}" type="sibTrans" cxnId="{A8C520D8-9C4F-42AE-8E4B-EA94569DFAA8}">
      <dgm:prSet/>
      <dgm:spPr/>
      <dgm:t>
        <a:bodyPr/>
        <a:lstStyle/>
        <a:p>
          <a:endParaRPr lang="en-US"/>
        </a:p>
      </dgm:t>
    </dgm:pt>
    <dgm:pt modelId="{91B6DED3-8E72-440E-808F-6EC147B0DDB8}" type="pres">
      <dgm:prSet presAssocID="{6900A716-F2F4-4E45-93D8-37F3ACB34D00}" presName="root" presStyleCnt="0">
        <dgm:presLayoutVars>
          <dgm:chMax/>
          <dgm:chPref/>
          <dgm:animLvl val="lvl"/>
        </dgm:presLayoutVars>
      </dgm:prSet>
      <dgm:spPr/>
    </dgm:pt>
    <dgm:pt modelId="{EC853CD6-AE39-4A04-ACD3-41C473666007}" type="pres">
      <dgm:prSet presAssocID="{6900A716-F2F4-4E45-93D8-37F3ACB34D00}" presName="divider" presStyleLbl="fgAcc1" presStyleIdx="0" presStyleCnt="1"/>
      <dgm:spPr/>
    </dgm:pt>
    <dgm:pt modelId="{BCE52B09-96F0-4140-AEC1-F893DCCD002A}" type="pres">
      <dgm:prSet presAssocID="{6900A716-F2F4-4E45-93D8-37F3ACB34D00}" presName="nodes" presStyleCnt="0">
        <dgm:presLayoutVars>
          <dgm:chMax/>
          <dgm:chPref/>
          <dgm:animLvl val="lvl"/>
        </dgm:presLayoutVars>
      </dgm:prSet>
      <dgm:spPr/>
    </dgm:pt>
    <dgm:pt modelId="{E134D7EB-A200-4A82-B0F7-C698C7A49AB6}" type="pres">
      <dgm:prSet presAssocID="{E19523BA-9ECE-4B45-B225-7E9DEAAAEFBE}" presName="composite" presStyleCnt="0"/>
      <dgm:spPr/>
    </dgm:pt>
    <dgm:pt modelId="{6AECD2F1-8EAF-4F12-BFD4-38929971E061}" type="pres">
      <dgm:prSet presAssocID="{E19523BA-9ECE-4B45-B225-7E9DEAAAEFBE}" presName="L1TextContainer" presStyleLbl="alignNode1" presStyleIdx="0" presStyleCnt="3">
        <dgm:presLayoutVars>
          <dgm:chMax val="1"/>
          <dgm:chPref val="1"/>
          <dgm:bulletEnabled val="1"/>
        </dgm:presLayoutVars>
      </dgm:prSet>
      <dgm:spPr/>
    </dgm:pt>
    <dgm:pt modelId="{CFECF88D-5C57-49F6-8693-5CD92E7B9A59}" type="pres">
      <dgm:prSet presAssocID="{E19523BA-9ECE-4B45-B225-7E9DEAAAEFBE}" presName="L2TextContainerWrapper" presStyleCnt="0">
        <dgm:presLayoutVars>
          <dgm:bulletEnabled val="1"/>
        </dgm:presLayoutVars>
      </dgm:prSet>
      <dgm:spPr/>
    </dgm:pt>
    <dgm:pt modelId="{4E20BBEA-1CD7-40B7-B1C3-C6ED8D346B5C}" type="pres">
      <dgm:prSet presAssocID="{E19523BA-9ECE-4B45-B225-7E9DEAAAEFBE}" presName="L2TextContainer" presStyleLbl="bgAccFollowNode1" presStyleIdx="0" presStyleCnt="3"/>
      <dgm:spPr/>
    </dgm:pt>
    <dgm:pt modelId="{909A6E0C-4A47-4890-8543-1430FC428D4C}" type="pres">
      <dgm:prSet presAssocID="{E19523BA-9ECE-4B45-B225-7E9DEAAAEFBE}" presName="FlexibleEmptyPlaceHolder" presStyleCnt="0"/>
      <dgm:spPr/>
    </dgm:pt>
    <dgm:pt modelId="{EA7B01D8-B13C-4BE3-BC1D-F4A0ED0670D0}" type="pres">
      <dgm:prSet presAssocID="{E19523BA-9ECE-4B45-B225-7E9DEAAAEFBE}" presName="ConnectLine" presStyleLbl="sibTrans1D1" presStyleIdx="0" presStyleCnt="3"/>
      <dgm:spPr/>
    </dgm:pt>
    <dgm:pt modelId="{253E2E07-07C0-4868-9060-DC57FFAEF463}" type="pres">
      <dgm:prSet presAssocID="{E19523BA-9ECE-4B45-B225-7E9DEAAAEFBE}" presName="ConnectorPoint" presStyleLbl="node1" presStyleIdx="0" presStyleCnt="3"/>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AAF0BAB-970E-4F64-995C-85174546FF81}" type="pres">
      <dgm:prSet presAssocID="{E19523BA-9ECE-4B45-B225-7E9DEAAAEFBE}" presName="EmptyPlaceHolder" presStyleCnt="0"/>
      <dgm:spPr/>
    </dgm:pt>
    <dgm:pt modelId="{A09EB279-E4A1-4174-BDC2-3778A57A4A31}" type="pres">
      <dgm:prSet presAssocID="{F3189770-3C0F-4B7C-B933-833278C06ED6}" presName="spaceBetweenRectangles" presStyleCnt="0"/>
      <dgm:spPr/>
    </dgm:pt>
    <dgm:pt modelId="{DC8CA3DA-C48B-438A-86A1-26012CC5AD2D}" type="pres">
      <dgm:prSet presAssocID="{F17C3418-C0B3-4296-BC74-42D262D15B0C}" presName="composite" presStyleCnt="0"/>
      <dgm:spPr/>
    </dgm:pt>
    <dgm:pt modelId="{0704513C-15FE-4D9A-B43C-EFB4123C2E16}" type="pres">
      <dgm:prSet presAssocID="{F17C3418-C0B3-4296-BC74-42D262D15B0C}" presName="L1TextContainer" presStyleLbl="alignNode1" presStyleIdx="1" presStyleCnt="3">
        <dgm:presLayoutVars>
          <dgm:chMax val="1"/>
          <dgm:chPref val="1"/>
          <dgm:bulletEnabled val="1"/>
        </dgm:presLayoutVars>
      </dgm:prSet>
      <dgm:spPr/>
    </dgm:pt>
    <dgm:pt modelId="{5F41C4FE-8746-4BD0-B6C5-58C7A2E34460}" type="pres">
      <dgm:prSet presAssocID="{F17C3418-C0B3-4296-BC74-42D262D15B0C}" presName="L2TextContainerWrapper" presStyleCnt="0">
        <dgm:presLayoutVars>
          <dgm:bulletEnabled val="1"/>
        </dgm:presLayoutVars>
      </dgm:prSet>
      <dgm:spPr/>
    </dgm:pt>
    <dgm:pt modelId="{CB75E265-2EDD-4C90-B4C0-727F3D479256}" type="pres">
      <dgm:prSet presAssocID="{F17C3418-C0B3-4296-BC74-42D262D15B0C}" presName="L2TextContainer" presStyleLbl="bgAccFollowNode1" presStyleIdx="1" presStyleCnt="3"/>
      <dgm:spPr/>
    </dgm:pt>
    <dgm:pt modelId="{8F18ED78-83A8-4B0C-AF1A-635D9A8A16EA}" type="pres">
      <dgm:prSet presAssocID="{F17C3418-C0B3-4296-BC74-42D262D15B0C}" presName="FlexibleEmptyPlaceHolder" presStyleCnt="0"/>
      <dgm:spPr/>
    </dgm:pt>
    <dgm:pt modelId="{7B825D5A-EC0B-44DA-B275-4D9EFB6C021A}" type="pres">
      <dgm:prSet presAssocID="{F17C3418-C0B3-4296-BC74-42D262D15B0C}" presName="ConnectLine" presStyleLbl="sibTrans1D1" presStyleIdx="1" presStyleCnt="3"/>
      <dgm:spPr/>
    </dgm:pt>
    <dgm:pt modelId="{70F70088-8DC5-466D-BC68-23E88C92240D}" type="pres">
      <dgm:prSet presAssocID="{F17C3418-C0B3-4296-BC74-42D262D15B0C}" presName="ConnectorPoint" presStyleLbl="node1" presStyleIdx="1" presStyleCnt="3"/>
      <dgm:spPr>
        <a:solidFill>
          <a:schemeClr val="accent5">
            <a:hueOff val="-6076075"/>
            <a:satOff val="-413"/>
            <a:lumOff val="981"/>
            <a:alphaOff val="0"/>
          </a:schemeClr>
        </a:solidFill>
        <a:ln w="6350" cap="flat" cmpd="sng" algn="ctr">
          <a:solidFill>
            <a:schemeClr val="lt1">
              <a:hueOff val="0"/>
              <a:satOff val="0"/>
              <a:lumOff val="0"/>
              <a:alphaOff val="0"/>
            </a:schemeClr>
          </a:solidFill>
          <a:prstDash val="solid"/>
          <a:miter lim="800000"/>
        </a:ln>
        <a:effectLst/>
      </dgm:spPr>
    </dgm:pt>
    <dgm:pt modelId="{5345513F-F3CA-4E5C-B13F-98DADAC30E2A}" type="pres">
      <dgm:prSet presAssocID="{F17C3418-C0B3-4296-BC74-42D262D15B0C}" presName="EmptyPlaceHolder" presStyleCnt="0"/>
      <dgm:spPr/>
    </dgm:pt>
    <dgm:pt modelId="{F7BD500B-1C92-4261-AD09-5B57C09CE5B6}" type="pres">
      <dgm:prSet presAssocID="{11C709E5-AC47-4052-BA71-7E65F126E914}" presName="spaceBetweenRectangles" presStyleCnt="0"/>
      <dgm:spPr/>
    </dgm:pt>
    <dgm:pt modelId="{40FC0A92-672B-48DB-9D2F-83B9B43D2F81}" type="pres">
      <dgm:prSet presAssocID="{A4AAE398-439D-49F7-A511-B3A32FD5DAAE}" presName="composite" presStyleCnt="0"/>
      <dgm:spPr/>
    </dgm:pt>
    <dgm:pt modelId="{F5FBB97B-17A4-40DC-BBAE-2A7EC07F6DD4}" type="pres">
      <dgm:prSet presAssocID="{A4AAE398-439D-49F7-A511-B3A32FD5DAAE}" presName="L1TextContainer" presStyleLbl="alignNode1" presStyleIdx="2" presStyleCnt="3">
        <dgm:presLayoutVars>
          <dgm:chMax val="1"/>
          <dgm:chPref val="1"/>
          <dgm:bulletEnabled val="1"/>
        </dgm:presLayoutVars>
      </dgm:prSet>
      <dgm:spPr/>
    </dgm:pt>
    <dgm:pt modelId="{2CDEF975-181F-435E-830B-D4B2716E4FD6}" type="pres">
      <dgm:prSet presAssocID="{A4AAE398-439D-49F7-A511-B3A32FD5DAAE}" presName="L2TextContainerWrapper" presStyleCnt="0">
        <dgm:presLayoutVars>
          <dgm:bulletEnabled val="1"/>
        </dgm:presLayoutVars>
      </dgm:prSet>
      <dgm:spPr/>
    </dgm:pt>
    <dgm:pt modelId="{50169DFF-F88F-4B1A-9991-98CA367BFF46}" type="pres">
      <dgm:prSet presAssocID="{A4AAE398-439D-49F7-A511-B3A32FD5DAAE}" presName="L2TextContainer" presStyleLbl="bgAccFollowNode1" presStyleIdx="2" presStyleCnt="3"/>
      <dgm:spPr/>
    </dgm:pt>
    <dgm:pt modelId="{2C696624-182B-4362-85DC-128C43EE336C}" type="pres">
      <dgm:prSet presAssocID="{A4AAE398-439D-49F7-A511-B3A32FD5DAAE}" presName="FlexibleEmptyPlaceHolder" presStyleCnt="0"/>
      <dgm:spPr/>
    </dgm:pt>
    <dgm:pt modelId="{D3147B28-3C89-4D99-AD15-D57C512757B6}" type="pres">
      <dgm:prSet presAssocID="{A4AAE398-439D-49F7-A511-B3A32FD5DAAE}" presName="ConnectLine" presStyleLbl="sibTrans1D1" presStyleIdx="2" presStyleCnt="3"/>
      <dgm:spPr/>
    </dgm:pt>
    <dgm:pt modelId="{A04C6163-DA09-458F-9FE3-DBF7F49EAC43}" type="pres">
      <dgm:prSet presAssocID="{A4AAE398-439D-49F7-A511-B3A32FD5DAAE}" presName="ConnectorPoint" presStyleLbl="node1" presStyleIdx="2" presStyleCnt="3"/>
      <dgm:spPr>
        <a:solidFill>
          <a:schemeClr val="accent5">
            <a:hueOff val="-12152150"/>
            <a:satOff val="-826"/>
            <a:lumOff val="1961"/>
            <a:alphaOff val="0"/>
          </a:schemeClr>
        </a:solidFill>
        <a:ln w="6350" cap="flat" cmpd="sng" algn="ctr">
          <a:solidFill>
            <a:schemeClr val="lt1">
              <a:hueOff val="0"/>
              <a:satOff val="0"/>
              <a:lumOff val="0"/>
              <a:alphaOff val="0"/>
            </a:schemeClr>
          </a:solidFill>
          <a:prstDash val="solid"/>
          <a:miter lim="800000"/>
        </a:ln>
        <a:effectLst/>
      </dgm:spPr>
    </dgm:pt>
    <dgm:pt modelId="{B53DD48F-BF2B-4363-910C-ABEFBD919019}" type="pres">
      <dgm:prSet presAssocID="{A4AAE398-439D-49F7-A511-B3A32FD5DAAE}" presName="EmptyPlaceHolder" presStyleCnt="0"/>
      <dgm:spPr/>
    </dgm:pt>
  </dgm:ptLst>
  <dgm:cxnLst>
    <dgm:cxn modelId="{BE055703-B976-4D2A-B88C-77BD91C04B4B}" srcId="{6900A716-F2F4-4E45-93D8-37F3ACB34D00}" destId="{F17C3418-C0B3-4296-BC74-42D262D15B0C}" srcOrd="1" destOrd="0" parTransId="{B44C9DD3-F4B4-4A43-AF71-C9EE8A004068}" sibTransId="{11C709E5-AC47-4052-BA71-7E65F126E914}"/>
    <dgm:cxn modelId="{0549B614-E516-4531-B931-C7381A3FC01F}" srcId="{E19523BA-9ECE-4B45-B225-7E9DEAAAEFBE}" destId="{8EA1240F-4A61-4398-8127-EC1D8C79F827}" srcOrd="0" destOrd="0" parTransId="{45A31FC1-C96B-47D0-A349-ED116E31FE18}" sibTransId="{CD307ED6-B253-4E47-8710-EEC5AEAEAE27}"/>
    <dgm:cxn modelId="{2592A117-05AC-43ED-B19C-555B81ABB02E}" srcId="{F17C3418-C0B3-4296-BC74-42D262D15B0C}" destId="{2ABDFA62-3032-481F-9E52-D28B0C824E14}" srcOrd="0" destOrd="0" parTransId="{E7BCE198-D836-4D08-A7A9-261E104958C3}" sibTransId="{8875F6A0-DE96-41B1-AB57-14F4D6F8C881}"/>
    <dgm:cxn modelId="{5774672B-100B-4EB8-B746-000BF8C9B729}" type="presOf" srcId="{A4AAE398-439D-49F7-A511-B3A32FD5DAAE}" destId="{F5FBB97B-17A4-40DC-BBAE-2A7EC07F6DD4}" srcOrd="0" destOrd="0" presId="urn:microsoft.com/office/officeart/2017/3/layout/HorizontalLabelsTimeline"/>
    <dgm:cxn modelId="{BB7E7443-93BE-4449-8B26-E715AD038451}" type="presOf" srcId="{8EA1240F-4A61-4398-8127-EC1D8C79F827}" destId="{4E20BBEA-1CD7-40B7-B1C3-C6ED8D346B5C}" srcOrd="0" destOrd="0" presId="urn:microsoft.com/office/officeart/2017/3/layout/HorizontalLabelsTimeline"/>
    <dgm:cxn modelId="{4A14246E-F0E6-42AF-96A4-FB8943A3EEBB}" type="presOf" srcId="{6900A716-F2F4-4E45-93D8-37F3ACB34D00}" destId="{91B6DED3-8E72-440E-808F-6EC147B0DDB8}" srcOrd="0" destOrd="0" presId="urn:microsoft.com/office/officeart/2017/3/layout/HorizontalLabelsTimeline"/>
    <dgm:cxn modelId="{F7645C56-275D-4110-9ABA-FED9AB2686E4}" type="presOf" srcId="{E19523BA-9ECE-4B45-B225-7E9DEAAAEFBE}" destId="{6AECD2F1-8EAF-4F12-BFD4-38929971E061}" srcOrd="0" destOrd="0" presId="urn:microsoft.com/office/officeart/2017/3/layout/HorizontalLabelsTimeline"/>
    <dgm:cxn modelId="{EAE7398B-A3C3-4C89-84BF-97B019DE6451}" type="presOf" srcId="{2ABDFA62-3032-481F-9E52-D28B0C824E14}" destId="{CB75E265-2EDD-4C90-B4C0-727F3D479256}" srcOrd="0" destOrd="0" presId="urn:microsoft.com/office/officeart/2017/3/layout/HorizontalLabelsTimeline"/>
    <dgm:cxn modelId="{5C97A09E-0F0F-45AC-A2CF-8EA0E114096D}" type="presOf" srcId="{1B1D43E0-BB4B-4447-AFBC-8764B0EFC037}" destId="{50169DFF-F88F-4B1A-9991-98CA367BFF46}" srcOrd="0" destOrd="0" presId="urn:microsoft.com/office/officeart/2017/3/layout/HorizontalLabelsTimeline"/>
    <dgm:cxn modelId="{8453CDB0-45FA-48AE-BBE7-281760D90904}" type="presOf" srcId="{F17C3418-C0B3-4296-BC74-42D262D15B0C}" destId="{0704513C-15FE-4D9A-B43C-EFB4123C2E16}" srcOrd="0" destOrd="0" presId="urn:microsoft.com/office/officeart/2017/3/layout/HorizontalLabelsTimeline"/>
    <dgm:cxn modelId="{46FF1EBD-F8F1-4F0D-B830-5DD6C6820FCC}" srcId="{6900A716-F2F4-4E45-93D8-37F3ACB34D00}" destId="{E19523BA-9ECE-4B45-B225-7E9DEAAAEFBE}" srcOrd="0" destOrd="0" parTransId="{F51DAEAC-7082-4C92-91DB-99D0C438F007}" sibTransId="{F3189770-3C0F-4B7C-B933-833278C06ED6}"/>
    <dgm:cxn modelId="{A8C520D8-9C4F-42AE-8E4B-EA94569DFAA8}" srcId="{A4AAE398-439D-49F7-A511-B3A32FD5DAAE}" destId="{1B1D43E0-BB4B-4447-AFBC-8764B0EFC037}" srcOrd="0" destOrd="0" parTransId="{EE11EA90-6273-4183-9BCB-E909ADD9E37B}" sibTransId="{CED3530C-52C1-4112-9C20-FC16A0CB140A}"/>
    <dgm:cxn modelId="{BF5A6EDF-25D9-49F9-BF9A-29F66764E367}" srcId="{6900A716-F2F4-4E45-93D8-37F3ACB34D00}" destId="{A4AAE398-439D-49F7-A511-B3A32FD5DAAE}" srcOrd="2" destOrd="0" parTransId="{9DAA110E-BDF0-4759-94A1-4A781EB9D192}" sibTransId="{70C8C498-65F6-4345-841F-0E3789D4B55D}"/>
    <dgm:cxn modelId="{2F513982-583E-4CD4-BBA6-E906A5F02E78}" type="presParOf" srcId="{91B6DED3-8E72-440E-808F-6EC147B0DDB8}" destId="{EC853CD6-AE39-4A04-ACD3-41C473666007}" srcOrd="0" destOrd="0" presId="urn:microsoft.com/office/officeart/2017/3/layout/HorizontalLabelsTimeline"/>
    <dgm:cxn modelId="{7BE01EF1-6884-4064-B0E2-C0559ABDB06D}" type="presParOf" srcId="{91B6DED3-8E72-440E-808F-6EC147B0DDB8}" destId="{BCE52B09-96F0-4140-AEC1-F893DCCD002A}" srcOrd="1" destOrd="0" presId="urn:microsoft.com/office/officeart/2017/3/layout/HorizontalLabelsTimeline"/>
    <dgm:cxn modelId="{25998B01-D0FB-4F5D-9F27-93A82A91C0A8}" type="presParOf" srcId="{BCE52B09-96F0-4140-AEC1-F893DCCD002A}" destId="{E134D7EB-A200-4A82-B0F7-C698C7A49AB6}" srcOrd="0" destOrd="0" presId="urn:microsoft.com/office/officeart/2017/3/layout/HorizontalLabelsTimeline"/>
    <dgm:cxn modelId="{0559E250-ADDB-494D-8005-9CDE422C615D}" type="presParOf" srcId="{E134D7EB-A200-4A82-B0F7-C698C7A49AB6}" destId="{6AECD2F1-8EAF-4F12-BFD4-38929971E061}" srcOrd="0" destOrd="0" presId="urn:microsoft.com/office/officeart/2017/3/layout/HorizontalLabelsTimeline"/>
    <dgm:cxn modelId="{3DDA5FF5-295B-4098-A0F3-63D8F2926948}" type="presParOf" srcId="{E134D7EB-A200-4A82-B0F7-C698C7A49AB6}" destId="{CFECF88D-5C57-49F6-8693-5CD92E7B9A59}" srcOrd="1" destOrd="0" presId="urn:microsoft.com/office/officeart/2017/3/layout/HorizontalLabelsTimeline"/>
    <dgm:cxn modelId="{60B6FAA8-964B-443D-9D24-83061D7C1066}" type="presParOf" srcId="{CFECF88D-5C57-49F6-8693-5CD92E7B9A59}" destId="{4E20BBEA-1CD7-40B7-B1C3-C6ED8D346B5C}" srcOrd="0" destOrd="0" presId="urn:microsoft.com/office/officeart/2017/3/layout/HorizontalLabelsTimeline"/>
    <dgm:cxn modelId="{E42A321F-21DB-4281-A111-274B394E4D29}" type="presParOf" srcId="{CFECF88D-5C57-49F6-8693-5CD92E7B9A59}" destId="{909A6E0C-4A47-4890-8543-1430FC428D4C}" srcOrd="1" destOrd="0" presId="urn:microsoft.com/office/officeart/2017/3/layout/HorizontalLabelsTimeline"/>
    <dgm:cxn modelId="{5EA0E8D9-FD6A-4984-86FB-F61F8E0C14EC}" type="presParOf" srcId="{E134D7EB-A200-4A82-B0F7-C698C7A49AB6}" destId="{EA7B01D8-B13C-4BE3-BC1D-F4A0ED0670D0}" srcOrd="2" destOrd="0" presId="urn:microsoft.com/office/officeart/2017/3/layout/HorizontalLabelsTimeline"/>
    <dgm:cxn modelId="{2D0736AB-B29C-4E0E-93BC-E03A12A344A9}" type="presParOf" srcId="{E134D7EB-A200-4A82-B0F7-C698C7A49AB6}" destId="{253E2E07-07C0-4868-9060-DC57FFAEF463}" srcOrd="3" destOrd="0" presId="urn:microsoft.com/office/officeart/2017/3/layout/HorizontalLabelsTimeline"/>
    <dgm:cxn modelId="{67329B56-B1FE-4B49-8A9B-FB1178506106}" type="presParOf" srcId="{E134D7EB-A200-4A82-B0F7-C698C7A49AB6}" destId="{EAAF0BAB-970E-4F64-995C-85174546FF81}" srcOrd="4" destOrd="0" presId="urn:microsoft.com/office/officeart/2017/3/layout/HorizontalLabelsTimeline"/>
    <dgm:cxn modelId="{89A1CA4A-C1CF-4459-AFE4-36A2E60451A9}" type="presParOf" srcId="{BCE52B09-96F0-4140-AEC1-F893DCCD002A}" destId="{A09EB279-E4A1-4174-BDC2-3778A57A4A31}" srcOrd="1" destOrd="0" presId="urn:microsoft.com/office/officeart/2017/3/layout/HorizontalLabelsTimeline"/>
    <dgm:cxn modelId="{F0C60BD2-7A64-4DAB-81CA-7A3FE0502B72}" type="presParOf" srcId="{BCE52B09-96F0-4140-AEC1-F893DCCD002A}" destId="{DC8CA3DA-C48B-438A-86A1-26012CC5AD2D}" srcOrd="2" destOrd="0" presId="urn:microsoft.com/office/officeart/2017/3/layout/HorizontalLabelsTimeline"/>
    <dgm:cxn modelId="{D81357B1-CF9B-4F03-83C2-B97365B3B0F5}" type="presParOf" srcId="{DC8CA3DA-C48B-438A-86A1-26012CC5AD2D}" destId="{0704513C-15FE-4D9A-B43C-EFB4123C2E16}" srcOrd="0" destOrd="0" presId="urn:microsoft.com/office/officeart/2017/3/layout/HorizontalLabelsTimeline"/>
    <dgm:cxn modelId="{C9F46F42-4C21-47F7-A51E-2894DD3D9F00}" type="presParOf" srcId="{DC8CA3DA-C48B-438A-86A1-26012CC5AD2D}" destId="{5F41C4FE-8746-4BD0-B6C5-58C7A2E34460}" srcOrd="1" destOrd="0" presId="urn:microsoft.com/office/officeart/2017/3/layout/HorizontalLabelsTimeline"/>
    <dgm:cxn modelId="{3FAE168A-BE81-4B56-9D17-E8CBAADDF1AD}" type="presParOf" srcId="{5F41C4FE-8746-4BD0-B6C5-58C7A2E34460}" destId="{CB75E265-2EDD-4C90-B4C0-727F3D479256}" srcOrd="0" destOrd="0" presId="urn:microsoft.com/office/officeart/2017/3/layout/HorizontalLabelsTimeline"/>
    <dgm:cxn modelId="{265986E7-86C9-4C0C-90A9-2561E888B593}" type="presParOf" srcId="{5F41C4FE-8746-4BD0-B6C5-58C7A2E34460}" destId="{8F18ED78-83A8-4B0C-AF1A-635D9A8A16EA}" srcOrd="1" destOrd="0" presId="urn:microsoft.com/office/officeart/2017/3/layout/HorizontalLabelsTimeline"/>
    <dgm:cxn modelId="{EB693DB3-341E-44E8-B00B-123D21793071}" type="presParOf" srcId="{DC8CA3DA-C48B-438A-86A1-26012CC5AD2D}" destId="{7B825D5A-EC0B-44DA-B275-4D9EFB6C021A}" srcOrd="2" destOrd="0" presId="urn:microsoft.com/office/officeart/2017/3/layout/HorizontalLabelsTimeline"/>
    <dgm:cxn modelId="{D1974EB2-9873-48F4-A98A-2D4C9C41DF8E}" type="presParOf" srcId="{DC8CA3DA-C48B-438A-86A1-26012CC5AD2D}" destId="{70F70088-8DC5-466D-BC68-23E88C92240D}" srcOrd="3" destOrd="0" presId="urn:microsoft.com/office/officeart/2017/3/layout/HorizontalLabelsTimeline"/>
    <dgm:cxn modelId="{DFEE4391-CFF2-479E-A23A-04A73AB3FD28}" type="presParOf" srcId="{DC8CA3DA-C48B-438A-86A1-26012CC5AD2D}" destId="{5345513F-F3CA-4E5C-B13F-98DADAC30E2A}" srcOrd="4" destOrd="0" presId="urn:microsoft.com/office/officeart/2017/3/layout/HorizontalLabelsTimeline"/>
    <dgm:cxn modelId="{D76975F1-9FB4-4558-872A-C5326E0108C3}" type="presParOf" srcId="{BCE52B09-96F0-4140-AEC1-F893DCCD002A}" destId="{F7BD500B-1C92-4261-AD09-5B57C09CE5B6}" srcOrd="3" destOrd="0" presId="urn:microsoft.com/office/officeart/2017/3/layout/HorizontalLabelsTimeline"/>
    <dgm:cxn modelId="{8C10D1A2-8938-448B-86D7-93F4865284C4}" type="presParOf" srcId="{BCE52B09-96F0-4140-AEC1-F893DCCD002A}" destId="{40FC0A92-672B-48DB-9D2F-83B9B43D2F81}" srcOrd="4" destOrd="0" presId="urn:microsoft.com/office/officeart/2017/3/layout/HorizontalLabelsTimeline"/>
    <dgm:cxn modelId="{4D36C107-2E2F-45CF-8B9A-0F97D35ADE49}" type="presParOf" srcId="{40FC0A92-672B-48DB-9D2F-83B9B43D2F81}" destId="{F5FBB97B-17A4-40DC-BBAE-2A7EC07F6DD4}" srcOrd="0" destOrd="0" presId="urn:microsoft.com/office/officeart/2017/3/layout/HorizontalLabelsTimeline"/>
    <dgm:cxn modelId="{CBEE0E82-17F2-4AFB-907A-1691927F6106}" type="presParOf" srcId="{40FC0A92-672B-48DB-9D2F-83B9B43D2F81}" destId="{2CDEF975-181F-435E-830B-D4B2716E4FD6}" srcOrd="1" destOrd="0" presId="urn:microsoft.com/office/officeart/2017/3/layout/HorizontalLabelsTimeline"/>
    <dgm:cxn modelId="{1219C013-E64A-4FEB-BE6A-59654ECAAF18}" type="presParOf" srcId="{2CDEF975-181F-435E-830B-D4B2716E4FD6}" destId="{50169DFF-F88F-4B1A-9991-98CA367BFF46}" srcOrd="0" destOrd="0" presId="urn:microsoft.com/office/officeart/2017/3/layout/HorizontalLabelsTimeline"/>
    <dgm:cxn modelId="{0DCCFACE-818C-4E2D-B831-A4896B988B54}" type="presParOf" srcId="{2CDEF975-181F-435E-830B-D4B2716E4FD6}" destId="{2C696624-182B-4362-85DC-128C43EE336C}" srcOrd="1" destOrd="0" presId="urn:microsoft.com/office/officeart/2017/3/layout/HorizontalLabelsTimeline"/>
    <dgm:cxn modelId="{D68669C9-C9B3-446D-BAF2-20690240BB22}" type="presParOf" srcId="{40FC0A92-672B-48DB-9D2F-83B9B43D2F81}" destId="{D3147B28-3C89-4D99-AD15-D57C512757B6}" srcOrd="2" destOrd="0" presId="urn:microsoft.com/office/officeart/2017/3/layout/HorizontalLabelsTimeline"/>
    <dgm:cxn modelId="{3FC2A41B-B1E2-4635-9844-1804464B46F8}" type="presParOf" srcId="{40FC0A92-672B-48DB-9D2F-83B9B43D2F81}" destId="{A04C6163-DA09-458F-9FE3-DBF7F49EAC43}" srcOrd="3" destOrd="0" presId="urn:microsoft.com/office/officeart/2017/3/layout/HorizontalLabelsTimeline"/>
    <dgm:cxn modelId="{2F25156B-3150-45F6-9BF6-914B2B3981CD}" type="presParOf" srcId="{40FC0A92-672B-48DB-9D2F-83B9B43D2F81}" destId="{B53DD48F-BF2B-4363-910C-ABEFBD919019}"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FDD91F-6669-4B7E-917C-B1EEB47455B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BD73706-18FA-415A-B193-A59F6D6E8CB2}">
      <dgm:prSet/>
      <dgm:spPr/>
      <dgm:t>
        <a:bodyPr/>
        <a:lstStyle/>
        <a:p>
          <a:r>
            <a:rPr lang="en-IE"/>
            <a:t>The Rural Pact</a:t>
          </a:r>
          <a:endParaRPr lang="en-US"/>
        </a:p>
      </dgm:t>
    </dgm:pt>
    <dgm:pt modelId="{24A0FEF1-D730-492A-891B-471E58150E23}" type="parTrans" cxnId="{076C907C-1AA9-4942-AC84-F2D918550259}">
      <dgm:prSet/>
      <dgm:spPr/>
      <dgm:t>
        <a:bodyPr/>
        <a:lstStyle/>
        <a:p>
          <a:endParaRPr lang="en-US"/>
        </a:p>
      </dgm:t>
    </dgm:pt>
    <dgm:pt modelId="{84771A0A-4A51-4A8D-953B-0BA4AFC69CB4}" type="sibTrans" cxnId="{076C907C-1AA9-4942-AC84-F2D918550259}">
      <dgm:prSet/>
      <dgm:spPr/>
      <dgm:t>
        <a:bodyPr/>
        <a:lstStyle/>
        <a:p>
          <a:endParaRPr lang="en-US"/>
        </a:p>
      </dgm:t>
    </dgm:pt>
    <dgm:pt modelId="{AEF10E57-A35A-4BA4-826B-245043234E23}">
      <dgm:prSet/>
      <dgm:spPr/>
      <dgm:t>
        <a:bodyPr/>
        <a:lstStyle/>
        <a:p>
          <a:r>
            <a:rPr lang="en-IE"/>
            <a:t>Rural Proofing</a:t>
          </a:r>
          <a:endParaRPr lang="en-US"/>
        </a:p>
      </dgm:t>
    </dgm:pt>
    <dgm:pt modelId="{4611F9FA-0A4C-469B-98E5-09298F5E3176}" type="parTrans" cxnId="{4F944571-B21B-4E95-B758-0D9EC7A93FA3}">
      <dgm:prSet/>
      <dgm:spPr/>
      <dgm:t>
        <a:bodyPr/>
        <a:lstStyle/>
        <a:p>
          <a:endParaRPr lang="en-US"/>
        </a:p>
      </dgm:t>
    </dgm:pt>
    <dgm:pt modelId="{EE233AB0-3342-471B-83AC-2A5BD416E578}" type="sibTrans" cxnId="{4F944571-B21B-4E95-B758-0D9EC7A93FA3}">
      <dgm:prSet/>
      <dgm:spPr/>
      <dgm:t>
        <a:bodyPr/>
        <a:lstStyle/>
        <a:p>
          <a:endParaRPr lang="en-US"/>
        </a:p>
      </dgm:t>
    </dgm:pt>
    <dgm:pt modelId="{BD87CF4C-2CDC-4590-9A43-842BAAABA45B}">
      <dgm:prSet/>
      <dgm:spPr/>
      <dgm:t>
        <a:bodyPr/>
        <a:lstStyle/>
        <a:p>
          <a:r>
            <a:rPr lang="en-IE"/>
            <a:t>Functional Areas</a:t>
          </a:r>
          <a:endParaRPr lang="en-US"/>
        </a:p>
      </dgm:t>
    </dgm:pt>
    <dgm:pt modelId="{54ABE301-76FF-4FF7-A680-63DF997B76C9}" type="parTrans" cxnId="{8EF3A203-56D4-4E60-89F6-562B2ED2B874}">
      <dgm:prSet/>
      <dgm:spPr/>
      <dgm:t>
        <a:bodyPr/>
        <a:lstStyle/>
        <a:p>
          <a:endParaRPr lang="en-US"/>
        </a:p>
      </dgm:t>
    </dgm:pt>
    <dgm:pt modelId="{94657CB0-7FAB-475B-B016-FAEA30F719C6}" type="sibTrans" cxnId="{8EF3A203-56D4-4E60-89F6-562B2ED2B874}">
      <dgm:prSet/>
      <dgm:spPr/>
      <dgm:t>
        <a:bodyPr/>
        <a:lstStyle/>
        <a:p>
          <a:endParaRPr lang="en-US"/>
        </a:p>
      </dgm:t>
    </dgm:pt>
    <dgm:pt modelId="{E0A182FF-14C5-4CBE-9B0F-1774548E839D}" type="pres">
      <dgm:prSet presAssocID="{E5FDD91F-6669-4B7E-917C-B1EEB47455B8}" presName="linear" presStyleCnt="0">
        <dgm:presLayoutVars>
          <dgm:animLvl val="lvl"/>
          <dgm:resizeHandles val="exact"/>
        </dgm:presLayoutVars>
      </dgm:prSet>
      <dgm:spPr/>
    </dgm:pt>
    <dgm:pt modelId="{6A52F625-4B03-45F4-85C0-AB6F49A2898C}" type="pres">
      <dgm:prSet presAssocID="{3BD73706-18FA-415A-B193-A59F6D6E8CB2}" presName="parentText" presStyleLbl="node1" presStyleIdx="0" presStyleCnt="3">
        <dgm:presLayoutVars>
          <dgm:chMax val="0"/>
          <dgm:bulletEnabled val="1"/>
        </dgm:presLayoutVars>
      </dgm:prSet>
      <dgm:spPr/>
    </dgm:pt>
    <dgm:pt modelId="{4A3FD517-F29F-4249-9005-194D05EC4973}" type="pres">
      <dgm:prSet presAssocID="{84771A0A-4A51-4A8D-953B-0BA4AFC69CB4}" presName="spacer" presStyleCnt="0"/>
      <dgm:spPr/>
    </dgm:pt>
    <dgm:pt modelId="{01119797-9DCA-4F0C-9A4A-CF41DDCFFEE4}" type="pres">
      <dgm:prSet presAssocID="{AEF10E57-A35A-4BA4-826B-245043234E23}" presName="parentText" presStyleLbl="node1" presStyleIdx="1" presStyleCnt="3">
        <dgm:presLayoutVars>
          <dgm:chMax val="0"/>
          <dgm:bulletEnabled val="1"/>
        </dgm:presLayoutVars>
      </dgm:prSet>
      <dgm:spPr/>
    </dgm:pt>
    <dgm:pt modelId="{6A52E8B6-C643-4F83-A252-0C911DD1E1CB}" type="pres">
      <dgm:prSet presAssocID="{EE233AB0-3342-471B-83AC-2A5BD416E578}" presName="spacer" presStyleCnt="0"/>
      <dgm:spPr/>
    </dgm:pt>
    <dgm:pt modelId="{6D612845-F11F-4097-BE94-51A854A55176}" type="pres">
      <dgm:prSet presAssocID="{BD87CF4C-2CDC-4590-9A43-842BAAABA45B}" presName="parentText" presStyleLbl="node1" presStyleIdx="2" presStyleCnt="3">
        <dgm:presLayoutVars>
          <dgm:chMax val="0"/>
          <dgm:bulletEnabled val="1"/>
        </dgm:presLayoutVars>
      </dgm:prSet>
      <dgm:spPr/>
    </dgm:pt>
  </dgm:ptLst>
  <dgm:cxnLst>
    <dgm:cxn modelId="{8EF3A203-56D4-4E60-89F6-562B2ED2B874}" srcId="{E5FDD91F-6669-4B7E-917C-B1EEB47455B8}" destId="{BD87CF4C-2CDC-4590-9A43-842BAAABA45B}" srcOrd="2" destOrd="0" parTransId="{54ABE301-76FF-4FF7-A680-63DF997B76C9}" sibTransId="{94657CB0-7FAB-475B-B016-FAEA30F719C6}"/>
    <dgm:cxn modelId="{4F944571-B21B-4E95-B758-0D9EC7A93FA3}" srcId="{E5FDD91F-6669-4B7E-917C-B1EEB47455B8}" destId="{AEF10E57-A35A-4BA4-826B-245043234E23}" srcOrd="1" destOrd="0" parTransId="{4611F9FA-0A4C-469B-98E5-09298F5E3176}" sibTransId="{EE233AB0-3342-471B-83AC-2A5BD416E578}"/>
    <dgm:cxn modelId="{F7668656-A15F-412F-ABA5-ADD73E989A23}" type="presOf" srcId="{BD87CF4C-2CDC-4590-9A43-842BAAABA45B}" destId="{6D612845-F11F-4097-BE94-51A854A55176}" srcOrd="0" destOrd="0" presId="urn:microsoft.com/office/officeart/2005/8/layout/vList2"/>
    <dgm:cxn modelId="{076C907C-1AA9-4942-AC84-F2D918550259}" srcId="{E5FDD91F-6669-4B7E-917C-B1EEB47455B8}" destId="{3BD73706-18FA-415A-B193-A59F6D6E8CB2}" srcOrd="0" destOrd="0" parTransId="{24A0FEF1-D730-492A-891B-471E58150E23}" sibTransId="{84771A0A-4A51-4A8D-953B-0BA4AFC69CB4}"/>
    <dgm:cxn modelId="{68C59D90-B9FE-405A-BC57-B1351144792D}" type="presOf" srcId="{AEF10E57-A35A-4BA4-826B-245043234E23}" destId="{01119797-9DCA-4F0C-9A4A-CF41DDCFFEE4}" srcOrd="0" destOrd="0" presId="urn:microsoft.com/office/officeart/2005/8/layout/vList2"/>
    <dgm:cxn modelId="{65859CEF-8CE6-4F4C-AB71-F876217A721A}" type="presOf" srcId="{E5FDD91F-6669-4B7E-917C-B1EEB47455B8}" destId="{E0A182FF-14C5-4CBE-9B0F-1774548E839D}" srcOrd="0" destOrd="0" presId="urn:microsoft.com/office/officeart/2005/8/layout/vList2"/>
    <dgm:cxn modelId="{1CDEAFF5-FD17-4080-BB85-1B663C9D933F}" type="presOf" srcId="{3BD73706-18FA-415A-B193-A59F6D6E8CB2}" destId="{6A52F625-4B03-45F4-85C0-AB6F49A2898C}" srcOrd="0" destOrd="0" presId="urn:microsoft.com/office/officeart/2005/8/layout/vList2"/>
    <dgm:cxn modelId="{08EBB0B2-B753-47A3-A61B-17483546FDA8}" type="presParOf" srcId="{E0A182FF-14C5-4CBE-9B0F-1774548E839D}" destId="{6A52F625-4B03-45F4-85C0-AB6F49A2898C}" srcOrd="0" destOrd="0" presId="urn:microsoft.com/office/officeart/2005/8/layout/vList2"/>
    <dgm:cxn modelId="{E0525826-CB8D-4007-BDC9-CEE03F80CE2F}" type="presParOf" srcId="{E0A182FF-14C5-4CBE-9B0F-1774548E839D}" destId="{4A3FD517-F29F-4249-9005-194D05EC4973}" srcOrd="1" destOrd="0" presId="urn:microsoft.com/office/officeart/2005/8/layout/vList2"/>
    <dgm:cxn modelId="{01F08D37-B764-4DBD-8E1F-2319B9AB7A51}" type="presParOf" srcId="{E0A182FF-14C5-4CBE-9B0F-1774548E839D}" destId="{01119797-9DCA-4F0C-9A4A-CF41DDCFFEE4}" srcOrd="2" destOrd="0" presId="urn:microsoft.com/office/officeart/2005/8/layout/vList2"/>
    <dgm:cxn modelId="{E941E81A-17F4-48DA-B44C-01435AC9DC96}" type="presParOf" srcId="{E0A182FF-14C5-4CBE-9B0F-1774548E839D}" destId="{6A52E8B6-C643-4F83-A252-0C911DD1E1CB}" srcOrd="3" destOrd="0" presId="urn:microsoft.com/office/officeart/2005/8/layout/vList2"/>
    <dgm:cxn modelId="{88047EA9-02A2-4ABB-ABF2-D5F614E1E793}" type="presParOf" srcId="{E0A182FF-14C5-4CBE-9B0F-1774548E839D}" destId="{6D612845-F11F-4097-BE94-51A854A5517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E53C6-9938-4FB3-A2AB-FA4E4685D390}">
      <dsp:nvSpPr>
        <dsp:cNvPr id="0" name=""/>
        <dsp:cNvSpPr/>
      </dsp:nvSpPr>
      <dsp:spPr>
        <a:xfrm>
          <a:off x="0" y="16883"/>
          <a:ext cx="6263640" cy="10342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E" sz="2600" kern="1200"/>
            <a:t>Linking European policy with the local level &amp; consider future changes</a:t>
          </a:r>
          <a:endParaRPr lang="en-US" sz="2600" kern="1200"/>
        </a:p>
      </dsp:txBody>
      <dsp:txXfrm>
        <a:off x="50489" y="67372"/>
        <a:ext cx="6162662" cy="933302"/>
      </dsp:txXfrm>
    </dsp:sp>
    <dsp:sp modelId="{D376B4E5-C760-4497-B2D6-08FAE9653CF7}">
      <dsp:nvSpPr>
        <dsp:cNvPr id="0" name=""/>
        <dsp:cNvSpPr/>
      </dsp:nvSpPr>
      <dsp:spPr>
        <a:xfrm>
          <a:off x="0" y="1126043"/>
          <a:ext cx="6263640" cy="103428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E" sz="2600" kern="1200"/>
            <a:t>Where we are now – Longterm Vision for Rural Areas</a:t>
          </a:r>
          <a:endParaRPr lang="en-US" sz="2600" kern="1200"/>
        </a:p>
      </dsp:txBody>
      <dsp:txXfrm>
        <a:off x="50489" y="1176532"/>
        <a:ext cx="6162662" cy="933302"/>
      </dsp:txXfrm>
    </dsp:sp>
    <dsp:sp modelId="{94BBB35D-0D3D-4313-AAD8-D3ABE362F338}">
      <dsp:nvSpPr>
        <dsp:cNvPr id="0" name=""/>
        <dsp:cNvSpPr/>
      </dsp:nvSpPr>
      <dsp:spPr>
        <a:xfrm>
          <a:off x="0" y="2235203"/>
          <a:ext cx="6263640" cy="103428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E" sz="2600" kern="1200"/>
            <a:t>What is proposed – EU Rural Action Plan &amp; Post-2027 MFF</a:t>
          </a:r>
          <a:endParaRPr lang="en-US" sz="2600" kern="1200"/>
        </a:p>
      </dsp:txBody>
      <dsp:txXfrm>
        <a:off x="50489" y="2285692"/>
        <a:ext cx="6162662" cy="933302"/>
      </dsp:txXfrm>
    </dsp:sp>
    <dsp:sp modelId="{27D4A6B0-DB2F-4D13-85EA-FC9F6E2EFCDE}">
      <dsp:nvSpPr>
        <dsp:cNvPr id="0" name=""/>
        <dsp:cNvSpPr/>
      </dsp:nvSpPr>
      <dsp:spPr>
        <a:xfrm>
          <a:off x="0" y="3344363"/>
          <a:ext cx="6263640" cy="103428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E" sz="2600" kern="1200"/>
            <a:t>Rural Europe: A better deal?</a:t>
          </a:r>
          <a:endParaRPr lang="en-US" sz="2600" kern="1200"/>
        </a:p>
      </dsp:txBody>
      <dsp:txXfrm>
        <a:off x="50489" y="3394852"/>
        <a:ext cx="6162662" cy="933302"/>
      </dsp:txXfrm>
    </dsp:sp>
    <dsp:sp modelId="{BCD33E6C-F888-4907-8AD0-6E1C5B39154B}">
      <dsp:nvSpPr>
        <dsp:cNvPr id="0" name=""/>
        <dsp:cNvSpPr/>
      </dsp:nvSpPr>
      <dsp:spPr>
        <a:xfrm>
          <a:off x="0" y="4453523"/>
          <a:ext cx="6263640" cy="103428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E" sz="2600" kern="1200"/>
            <a:t>Promise Vs Risk</a:t>
          </a:r>
          <a:endParaRPr lang="en-US" sz="2600" kern="1200"/>
        </a:p>
      </dsp:txBody>
      <dsp:txXfrm>
        <a:off x="50489" y="4504012"/>
        <a:ext cx="6162662"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ECC1-9F00-4B04-9135-27365F72832F}">
      <dsp:nvSpPr>
        <dsp:cNvPr id="0" name=""/>
        <dsp:cNvSpPr/>
      </dsp:nvSpPr>
      <dsp:spPr>
        <a:xfrm>
          <a:off x="654927" y="1933448"/>
          <a:ext cx="3368198" cy="527304"/>
        </a:xfrm>
        <a:prstGeom prst="homePlate">
          <a:avLst>
            <a:gd name="adj" fmla="val 4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kern="1200"/>
            <a:t>early 2026</a:t>
          </a:r>
        </a:p>
      </dsp:txBody>
      <dsp:txXfrm>
        <a:off x="654927" y="1933448"/>
        <a:ext cx="3262737" cy="527304"/>
      </dsp:txXfrm>
    </dsp:sp>
    <dsp:sp modelId="{C563890E-4EBE-43C0-859F-F05CE3110949}">
      <dsp:nvSpPr>
        <dsp:cNvPr id="0" name=""/>
        <dsp:cNvSpPr/>
      </dsp:nvSpPr>
      <dsp:spPr>
        <a:xfrm>
          <a:off x="0" y="0"/>
          <a:ext cx="4678053" cy="140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anchor="b" anchorCtr="1">
          <a:noAutofit/>
        </a:bodyPr>
        <a:lstStyle/>
        <a:p>
          <a:pPr marL="0" lvl="0" indent="0" algn="ctr" defTabSz="800100">
            <a:lnSpc>
              <a:spcPct val="90000"/>
            </a:lnSpc>
            <a:spcBef>
              <a:spcPct val="0"/>
            </a:spcBef>
            <a:spcAft>
              <a:spcPct val="35000"/>
            </a:spcAft>
            <a:buNone/>
          </a:pPr>
          <a:r>
            <a:rPr lang="en-US" sz="1800" kern="1200"/>
            <a:t>EU Rural Action Plan – review and update in early 2026</a:t>
          </a:r>
        </a:p>
      </dsp:txBody>
      <dsp:txXfrm>
        <a:off x="0" y="0"/>
        <a:ext cx="4678053" cy="1406144"/>
      </dsp:txXfrm>
    </dsp:sp>
    <dsp:sp modelId="{3F0F4848-9CC2-45F1-AFE8-F9AB91EE9614}">
      <dsp:nvSpPr>
        <dsp:cNvPr id="0" name=""/>
        <dsp:cNvSpPr/>
      </dsp:nvSpPr>
      <dsp:spPr>
        <a:xfrm>
          <a:off x="4023126" y="2197100"/>
          <a:ext cx="1309854" cy="0"/>
        </a:xfrm>
        <a:custGeom>
          <a:avLst/>
          <a:gdLst/>
          <a:ahLst/>
          <a:cxnLst/>
          <a:rect l="0" t="0" r="0" b="0"/>
          <a:pathLst>
            <a:path>
              <a:moveTo>
                <a:pt x="0" y="0"/>
              </a:moveTo>
              <a:lnTo>
                <a:pt x="1309854" y="0"/>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457718-46C5-4A8C-940B-EA6AF8974366}">
      <dsp:nvSpPr>
        <dsp:cNvPr id="0" name=""/>
        <dsp:cNvSpPr/>
      </dsp:nvSpPr>
      <dsp:spPr>
        <a:xfrm>
          <a:off x="2339026" y="1494027"/>
          <a:ext cx="0" cy="439420"/>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8981B76-8946-4BB2-9343-BBB8ADAA1379}">
      <dsp:nvSpPr>
        <dsp:cNvPr id="0" name=""/>
        <dsp:cNvSpPr/>
      </dsp:nvSpPr>
      <dsp:spPr>
        <a:xfrm>
          <a:off x="2295084" y="1406144"/>
          <a:ext cx="87884" cy="878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0DF66-400A-470A-A512-9C519CDBC90C}">
      <dsp:nvSpPr>
        <dsp:cNvPr id="0" name=""/>
        <dsp:cNvSpPr/>
      </dsp:nvSpPr>
      <dsp:spPr>
        <a:xfrm rot="10800000">
          <a:off x="5332980" y="1933447"/>
          <a:ext cx="3368198" cy="527304"/>
        </a:xfrm>
        <a:prstGeom prst="homePlate">
          <a:avLst>
            <a:gd name="adj" fmla="val 4000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kern="1200" dirty="0"/>
            <a:t>Post- 2027</a:t>
          </a:r>
        </a:p>
      </dsp:txBody>
      <dsp:txXfrm rot="10800000">
        <a:off x="5438441" y="1933447"/>
        <a:ext cx="3262737" cy="527304"/>
      </dsp:txXfrm>
    </dsp:sp>
    <dsp:sp modelId="{B46EE8FA-D9BA-4935-84DC-C94DA91BB811}">
      <dsp:nvSpPr>
        <dsp:cNvPr id="0" name=""/>
        <dsp:cNvSpPr/>
      </dsp:nvSpPr>
      <dsp:spPr>
        <a:xfrm>
          <a:off x="4678053" y="2988055"/>
          <a:ext cx="4678053" cy="140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anchor="t" anchorCtr="1">
          <a:noAutofit/>
        </a:bodyPr>
        <a:lstStyle/>
        <a:p>
          <a:pPr marL="0" lvl="0" indent="0" algn="ctr" defTabSz="800100">
            <a:lnSpc>
              <a:spcPct val="90000"/>
            </a:lnSpc>
            <a:spcBef>
              <a:spcPct val="0"/>
            </a:spcBef>
            <a:spcAft>
              <a:spcPct val="35000"/>
            </a:spcAft>
            <a:buNone/>
          </a:pPr>
          <a:r>
            <a:rPr lang="en-US" sz="1800" kern="1200" dirty="0"/>
            <a:t>Multi-Annual Financial Framework (MFF)</a:t>
          </a:r>
        </a:p>
      </dsp:txBody>
      <dsp:txXfrm>
        <a:off x="4678053" y="2988055"/>
        <a:ext cx="4678053" cy="1406144"/>
      </dsp:txXfrm>
    </dsp:sp>
    <dsp:sp modelId="{68327858-B72F-497E-96D7-F476A7D03DC7}">
      <dsp:nvSpPr>
        <dsp:cNvPr id="0" name=""/>
        <dsp:cNvSpPr/>
      </dsp:nvSpPr>
      <dsp:spPr>
        <a:xfrm>
          <a:off x="7017080" y="2460752"/>
          <a:ext cx="0" cy="439420"/>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57E477E-60B2-4BEA-80D1-D92D2BC4C0E4}">
      <dsp:nvSpPr>
        <dsp:cNvPr id="0" name=""/>
        <dsp:cNvSpPr/>
      </dsp:nvSpPr>
      <dsp:spPr>
        <a:xfrm>
          <a:off x="6973138" y="2900172"/>
          <a:ext cx="87884" cy="8788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63F7A-4E74-4138-B46C-37A22391642B}">
      <dsp:nvSpPr>
        <dsp:cNvPr id="0" name=""/>
        <dsp:cNvSpPr/>
      </dsp:nvSpPr>
      <dsp:spPr>
        <a:xfrm>
          <a:off x="9707" y="2286386"/>
          <a:ext cx="2901567" cy="174094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t>EU Budget</a:t>
          </a:r>
        </a:p>
        <a:p>
          <a:pPr marL="171450" lvl="1" indent="-171450" algn="l" defTabSz="844550">
            <a:lnSpc>
              <a:spcPct val="90000"/>
            </a:lnSpc>
            <a:spcBef>
              <a:spcPct val="0"/>
            </a:spcBef>
            <a:spcAft>
              <a:spcPct val="15000"/>
            </a:spcAft>
            <a:buChar char="•"/>
          </a:pPr>
          <a:r>
            <a:rPr lang="en-IE" sz="1900" kern="1200"/>
            <a:t>Allocation of long-term budget</a:t>
          </a:r>
        </a:p>
      </dsp:txBody>
      <dsp:txXfrm>
        <a:off x="60697" y="2337376"/>
        <a:ext cx="2799587" cy="1638960"/>
      </dsp:txXfrm>
    </dsp:sp>
    <dsp:sp modelId="{D390E34B-9735-4E03-AA92-733C8F5D64DF}">
      <dsp:nvSpPr>
        <dsp:cNvPr id="0" name=""/>
        <dsp:cNvSpPr/>
      </dsp:nvSpPr>
      <dsp:spPr>
        <a:xfrm>
          <a:off x="3201432" y="2797062"/>
          <a:ext cx="615132" cy="71958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IE" sz="1900" kern="1200"/>
        </a:p>
      </dsp:txBody>
      <dsp:txXfrm>
        <a:off x="3201432" y="2940980"/>
        <a:ext cx="430592" cy="431752"/>
      </dsp:txXfrm>
    </dsp:sp>
    <dsp:sp modelId="{8D431435-CCE7-450E-858B-D748A664518E}">
      <dsp:nvSpPr>
        <dsp:cNvPr id="0" name=""/>
        <dsp:cNvSpPr/>
      </dsp:nvSpPr>
      <dsp:spPr>
        <a:xfrm>
          <a:off x="4071902" y="2286386"/>
          <a:ext cx="2901567" cy="1740940"/>
        </a:xfrm>
        <a:prstGeom prst="roundRect">
          <a:avLst>
            <a:gd name="adj" fmla="val 10000"/>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t>Single National Plan</a:t>
          </a:r>
        </a:p>
        <a:p>
          <a:pPr marL="171450" lvl="1" indent="-171450" algn="l" defTabSz="844550">
            <a:lnSpc>
              <a:spcPct val="90000"/>
            </a:lnSpc>
            <a:spcBef>
              <a:spcPct val="0"/>
            </a:spcBef>
            <a:spcAft>
              <a:spcPct val="15000"/>
            </a:spcAft>
            <a:buChar char="•"/>
          </a:pPr>
          <a:r>
            <a:rPr lang="en-IE" sz="1900" kern="1200"/>
            <a:t>Member stateds create one integrated plan</a:t>
          </a:r>
          <a:endParaRPr lang="en-IE" sz="1900" kern="1200" dirty="0"/>
        </a:p>
      </dsp:txBody>
      <dsp:txXfrm>
        <a:off x="4122892" y="2337376"/>
        <a:ext cx="2799587" cy="1638960"/>
      </dsp:txXfrm>
    </dsp:sp>
    <dsp:sp modelId="{0AE51142-1B9C-4BC4-8188-3C8D77180679}">
      <dsp:nvSpPr>
        <dsp:cNvPr id="0" name=""/>
        <dsp:cNvSpPr/>
      </dsp:nvSpPr>
      <dsp:spPr>
        <a:xfrm>
          <a:off x="7263626" y="2797062"/>
          <a:ext cx="615132" cy="719588"/>
        </a:xfrm>
        <a:prstGeom prst="rightArrow">
          <a:avLst>
            <a:gd name="adj1" fmla="val 60000"/>
            <a:gd name="adj2" fmla="val 50000"/>
          </a:avLst>
        </a:prstGeom>
        <a:solidFill>
          <a:schemeClr val="accent4">
            <a:hueOff val="6599937"/>
            <a:satOff val="-29202"/>
            <a:lumOff val="-49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IE" sz="1900" kern="1200"/>
        </a:p>
      </dsp:txBody>
      <dsp:txXfrm>
        <a:off x="7263626" y="2940980"/>
        <a:ext cx="430592" cy="431752"/>
      </dsp:txXfrm>
    </dsp:sp>
    <dsp:sp modelId="{06D55BB1-E63F-4F17-9960-81822CB6A50A}">
      <dsp:nvSpPr>
        <dsp:cNvPr id="0" name=""/>
        <dsp:cNvSpPr/>
      </dsp:nvSpPr>
      <dsp:spPr>
        <a:xfrm>
          <a:off x="8134096" y="2286386"/>
          <a:ext cx="2901567" cy="1740940"/>
        </a:xfrm>
        <a:prstGeom prst="roundRect">
          <a:avLst>
            <a:gd name="adj" fmla="val 10000"/>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t>Local Projects</a:t>
          </a:r>
        </a:p>
        <a:p>
          <a:pPr marL="171450" lvl="1" indent="-171450" algn="l" defTabSz="844550">
            <a:lnSpc>
              <a:spcPct val="90000"/>
            </a:lnSpc>
            <a:spcBef>
              <a:spcPct val="0"/>
            </a:spcBef>
            <a:spcAft>
              <a:spcPct val="15000"/>
            </a:spcAft>
            <a:buChar char="•"/>
          </a:pPr>
          <a:r>
            <a:rPr lang="en-IE" sz="1900" kern="1200" dirty="0"/>
            <a:t>Funds are directed to targeted regional / local projects.</a:t>
          </a:r>
        </a:p>
      </dsp:txBody>
      <dsp:txXfrm>
        <a:off x="8185086" y="2337376"/>
        <a:ext cx="2799587" cy="1638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232CF-D1FD-4A7B-ADC3-050449C6223C}">
      <dsp:nvSpPr>
        <dsp:cNvPr id="0" name=""/>
        <dsp:cNvSpPr/>
      </dsp:nvSpPr>
      <dsp:spPr>
        <a:xfrm>
          <a:off x="3201" y="66795"/>
          <a:ext cx="2539866" cy="3555813"/>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977900">
            <a:lnSpc>
              <a:spcPct val="90000"/>
            </a:lnSpc>
            <a:spcBef>
              <a:spcPct val="0"/>
            </a:spcBef>
            <a:spcAft>
              <a:spcPct val="35000"/>
            </a:spcAft>
            <a:buNone/>
          </a:pPr>
          <a:r>
            <a:rPr lang="en-IE" sz="2200" kern="1200"/>
            <a:t>Current CAP instruments will be retained.</a:t>
          </a:r>
          <a:endParaRPr lang="en-US" sz="2200" kern="1200"/>
        </a:p>
      </dsp:txBody>
      <dsp:txXfrm>
        <a:off x="3201" y="1418004"/>
        <a:ext cx="2539866" cy="2133487"/>
      </dsp:txXfrm>
    </dsp:sp>
    <dsp:sp modelId="{2AD8EFA7-1483-47FD-B3F6-9081480BAB1C}">
      <dsp:nvSpPr>
        <dsp:cNvPr id="0" name=""/>
        <dsp:cNvSpPr/>
      </dsp:nvSpPr>
      <dsp:spPr>
        <a:xfrm>
          <a:off x="739762" y="422377"/>
          <a:ext cx="1066743" cy="1066743"/>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95983" y="578598"/>
        <a:ext cx="754301" cy="754301"/>
      </dsp:txXfrm>
    </dsp:sp>
    <dsp:sp modelId="{C4422501-2B30-4464-8552-1E2622A066E0}">
      <dsp:nvSpPr>
        <dsp:cNvPr id="0" name=""/>
        <dsp:cNvSpPr/>
      </dsp:nvSpPr>
      <dsp:spPr>
        <a:xfrm>
          <a:off x="3201" y="3622537"/>
          <a:ext cx="2539866" cy="72"/>
        </a:xfrm>
        <a:prstGeom prst="rect">
          <a:avLst/>
        </a:prstGeom>
        <a:solidFill>
          <a:schemeClr val="accent2">
            <a:hueOff val="920516"/>
            <a:satOff val="-2642"/>
            <a:lumOff val="-4230"/>
            <a:alphaOff val="0"/>
          </a:schemeClr>
        </a:solidFill>
        <a:ln w="19050" cap="flat" cmpd="sng" algn="ctr">
          <a:solidFill>
            <a:schemeClr val="accent2">
              <a:hueOff val="920516"/>
              <a:satOff val="-2642"/>
              <a:lumOff val="-42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D687C-2538-4C0E-8AF5-19CA258BE10F}">
      <dsp:nvSpPr>
        <dsp:cNvPr id="0" name=""/>
        <dsp:cNvSpPr/>
      </dsp:nvSpPr>
      <dsp:spPr>
        <a:xfrm>
          <a:off x="2797054" y="66795"/>
          <a:ext cx="2539866" cy="3555813"/>
        </a:xfrm>
        <a:prstGeom prst="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977900">
            <a:lnSpc>
              <a:spcPct val="90000"/>
            </a:lnSpc>
            <a:spcBef>
              <a:spcPct val="0"/>
            </a:spcBef>
            <a:spcAft>
              <a:spcPct val="35000"/>
            </a:spcAft>
            <a:buNone/>
          </a:pPr>
          <a:r>
            <a:rPr lang="en-IE" sz="2200" kern="1200"/>
            <a:t>LEADER will be mandatory.</a:t>
          </a:r>
          <a:endParaRPr lang="en-US" sz="2200" kern="1200"/>
        </a:p>
      </dsp:txBody>
      <dsp:txXfrm>
        <a:off x="2797054" y="1418004"/>
        <a:ext cx="2539866" cy="2133487"/>
      </dsp:txXfrm>
    </dsp:sp>
    <dsp:sp modelId="{51FD8592-2ADA-402E-A8BD-3936B00C9F9B}">
      <dsp:nvSpPr>
        <dsp:cNvPr id="0" name=""/>
        <dsp:cNvSpPr/>
      </dsp:nvSpPr>
      <dsp:spPr>
        <a:xfrm>
          <a:off x="3533615" y="422377"/>
          <a:ext cx="1066743" cy="1066743"/>
        </a:xfrm>
        <a:prstGeom prst="ellipse">
          <a:avLst/>
        </a:prstGeom>
        <a:solidFill>
          <a:schemeClr val="accent2">
            <a:hueOff val="1841033"/>
            <a:satOff val="-5284"/>
            <a:lumOff val="-8460"/>
            <a:alphaOff val="0"/>
          </a:schemeClr>
        </a:solidFill>
        <a:ln w="19050" cap="flat" cmpd="sng" algn="ctr">
          <a:solidFill>
            <a:schemeClr val="accent2">
              <a:hueOff val="1841033"/>
              <a:satOff val="-5284"/>
              <a:lumOff val="-84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89836" y="578598"/>
        <a:ext cx="754301" cy="754301"/>
      </dsp:txXfrm>
    </dsp:sp>
    <dsp:sp modelId="{93048C9E-7BC9-40C4-A3CA-946967F463FB}">
      <dsp:nvSpPr>
        <dsp:cNvPr id="0" name=""/>
        <dsp:cNvSpPr/>
      </dsp:nvSpPr>
      <dsp:spPr>
        <a:xfrm>
          <a:off x="2797054" y="3622537"/>
          <a:ext cx="2539866" cy="72"/>
        </a:xfrm>
        <a:prstGeom prst="rect">
          <a:avLst/>
        </a:prstGeom>
        <a:solidFill>
          <a:schemeClr val="accent2">
            <a:hueOff val="2761549"/>
            <a:satOff val="-7926"/>
            <a:lumOff val="-12690"/>
            <a:alphaOff val="0"/>
          </a:schemeClr>
        </a:solidFill>
        <a:ln w="19050" cap="flat" cmpd="sng" algn="ctr">
          <a:solidFill>
            <a:schemeClr val="accent2">
              <a:hueOff val="2761549"/>
              <a:satOff val="-7926"/>
              <a:lumOff val="-126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7797C4-48C4-432A-B5E4-7E6B62A9EC21}">
      <dsp:nvSpPr>
        <dsp:cNvPr id="0" name=""/>
        <dsp:cNvSpPr/>
      </dsp:nvSpPr>
      <dsp:spPr>
        <a:xfrm>
          <a:off x="5590907" y="66795"/>
          <a:ext cx="2539866" cy="3555813"/>
        </a:xfrm>
        <a:prstGeom prst="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977900">
            <a:lnSpc>
              <a:spcPct val="90000"/>
            </a:lnSpc>
            <a:spcBef>
              <a:spcPct val="0"/>
            </a:spcBef>
            <a:spcAft>
              <a:spcPct val="35000"/>
            </a:spcAft>
            <a:buNone/>
          </a:pPr>
          <a:r>
            <a:rPr lang="en-IE" sz="2200" kern="1200"/>
            <a:t>Plans must reduce territorial disparities.</a:t>
          </a:r>
          <a:endParaRPr lang="en-US" sz="2200" kern="1200"/>
        </a:p>
      </dsp:txBody>
      <dsp:txXfrm>
        <a:off x="5590907" y="1418004"/>
        <a:ext cx="2539866" cy="2133487"/>
      </dsp:txXfrm>
    </dsp:sp>
    <dsp:sp modelId="{6A6CB1C1-E126-417B-9B4F-25D680E997E4}">
      <dsp:nvSpPr>
        <dsp:cNvPr id="0" name=""/>
        <dsp:cNvSpPr/>
      </dsp:nvSpPr>
      <dsp:spPr>
        <a:xfrm>
          <a:off x="6327469" y="422377"/>
          <a:ext cx="1066743" cy="1066743"/>
        </a:xfrm>
        <a:prstGeom prst="ellipse">
          <a:avLst/>
        </a:prstGeom>
        <a:solidFill>
          <a:schemeClr val="accent2">
            <a:hueOff val="3682065"/>
            <a:satOff val="-10567"/>
            <a:lumOff val="-16919"/>
            <a:alphaOff val="0"/>
          </a:schemeClr>
        </a:solidFill>
        <a:ln w="19050" cap="flat" cmpd="sng" algn="ctr">
          <a:solidFill>
            <a:schemeClr val="accent2">
              <a:hueOff val="3682065"/>
              <a:satOff val="-10567"/>
              <a:lumOff val="-169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483690" y="578598"/>
        <a:ext cx="754301" cy="754301"/>
      </dsp:txXfrm>
    </dsp:sp>
    <dsp:sp modelId="{44ED6446-6C2A-432D-9012-0562804EA786}">
      <dsp:nvSpPr>
        <dsp:cNvPr id="0" name=""/>
        <dsp:cNvSpPr/>
      </dsp:nvSpPr>
      <dsp:spPr>
        <a:xfrm>
          <a:off x="5590907" y="3622537"/>
          <a:ext cx="2539866" cy="72"/>
        </a:xfrm>
        <a:prstGeom prst="rect">
          <a:avLst/>
        </a:prstGeom>
        <a:solidFill>
          <a:schemeClr val="accent2">
            <a:hueOff val="4602581"/>
            <a:satOff val="-13209"/>
            <a:lumOff val="-21149"/>
            <a:alphaOff val="0"/>
          </a:schemeClr>
        </a:solidFill>
        <a:ln w="19050" cap="flat" cmpd="sng" algn="ctr">
          <a:solidFill>
            <a:schemeClr val="accent2">
              <a:hueOff val="4602581"/>
              <a:satOff val="-13209"/>
              <a:lumOff val="-211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44C5C-37A7-44EA-8C21-11AA8E24FCE5}">
      <dsp:nvSpPr>
        <dsp:cNvPr id="0" name=""/>
        <dsp:cNvSpPr/>
      </dsp:nvSpPr>
      <dsp:spPr>
        <a:xfrm>
          <a:off x="8384760" y="66795"/>
          <a:ext cx="2539866" cy="3555813"/>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977900">
            <a:lnSpc>
              <a:spcPct val="90000"/>
            </a:lnSpc>
            <a:spcBef>
              <a:spcPct val="0"/>
            </a:spcBef>
            <a:spcAft>
              <a:spcPct val="35000"/>
            </a:spcAft>
            <a:buNone/>
          </a:pPr>
          <a:r>
            <a:rPr lang="en-IE" sz="2200" kern="1200"/>
            <a:t>Rural stakeholders must be engaged in design.</a:t>
          </a:r>
          <a:endParaRPr lang="en-US" sz="2200" kern="1200"/>
        </a:p>
      </dsp:txBody>
      <dsp:txXfrm>
        <a:off x="8384760" y="1418004"/>
        <a:ext cx="2539866" cy="2133487"/>
      </dsp:txXfrm>
    </dsp:sp>
    <dsp:sp modelId="{79E9EF52-E514-4248-BB6F-419C3E4B462C}">
      <dsp:nvSpPr>
        <dsp:cNvPr id="0" name=""/>
        <dsp:cNvSpPr/>
      </dsp:nvSpPr>
      <dsp:spPr>
        <a:xfrm>
          <a:off x="9121322" y="422377"/>
          <a:ext cx="1066743" cy="1066743"/>
        </a:xfrm>
        <a:prstGeom prst="ellipse">
          <a:avLst/>
        </a:prstGeom>
        <a:solidFill>
          <a:schemeClr val="accent2">
            <a:hueOff val="5523098"/>
            <a:satOff val="-15851"/>
            <a:lumOff val="-25379"/>
            <a:alphaOff val="0"/>
          </a:schemeClr>
        </a:solidFill>
        <a:ln w="19050" cap="flat" cmpd="sng" algn="ctr">
          <a:solidFill>
            <a:schemeClr val="accent2">
              <a:hueOff val="5523098"/>
              <a:satOff val="-15851"/>
              <a:lumOff val="-25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277543" y="578598"/>
        <a:ext cx="754301" cy="754301"/>
      </dsp:txXfrm>
    </dsp:sp>
    <dsp:sp modelId="{921D2A5E-BA50-4E81-8F2C-F70FF520C4A3}">
      <dsp:nvSpPr>
        <dsp:cNvPr id="0" name=""/>
        <dsp:cNvSpPr/>
      </dsp:nvSpPr>
      <dsp:spPr>
        <a:xfrm>
          <a:off x="8384760" y="3622537"/>
          <a:ext cx="2539866"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6EDB0-1D47-44FD-9247-EFAFA5CC5FB3}">
      <dsp:nvSpPr>
        <dsp:cNvPr id="0" name=""/>
        <dsp:cNvSpPr/>
      </dsp:nvSpPr>
      <dsp:spPr>
        <a:xfrm rot="21300000">
          <a:off x="35543" y="2570318"/>
          <a:ext cx="11511313" cy="1318219"/>
        </a:xfrm>
        <a:prstGeom prst="mathMinus">
          <a:avLst/>
        </a:prstGeom>
        <a:solidFill>
          <a:schemeClr val="accent3">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A8DFD0-9453-4A39-A118-F7C71B2C688B}">
      <dsp:nvSpPr>
        <dsp:cNvPr id="0" name=""/>
        <dsp:cNvSpPr/>
      </dsp:nvSpPr>
      <dsp:spPr>
        <a:xfrm>
          <a:off x="2075537" y="322942"/>
          <a:ext cx="2103421" cy="2583542"/>
        </a:xfrm>
        <a:prstGeom prst="downArrow">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622BD-E37E-4398-A66D-561783BB8555}">
      <dsp:nvSpPr>
        <dsp:cNvPr id="0" name=""/>
        <dsp:cNvSpPr/>
      </dsp:nvSpPr>
      <dsp:spPr>
        <a:xfrm>
          <a:off x="6138672" y="0"/>
          <a:ext cx="3706368" cy="271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IE" sz="3000" kern="1200" dirty="0"/>
            <a:t>Goal: Flexibility &amp; a simple, integrated approach for tailored local support</a:t>
          </a:r>
        </a:p>
      </dsp:txBody>
      <dsp:txXfrm>
        <a:off x="6138672" y="0"/>
        <a:ext cx="3706368" cy="2712719"/>
      </dsp:txXfrm>
    </dsp:sp>
    <dsp:sp modelId="{1465332B-83E1-45B4-B428-59624699A2E4}">
      <dsp:nvSpPr>
        <dsp:cNvPr id="0" name=""/>
        <dsp:cNvSpPr/>
      </dsp:nvSpPr>
      <dsp:spPr>
        <a:xfrm>
          <a:off x="7474863" y="3552370"/>
          <a:ext cx="1960576" cy="2583542"/>
        </a:xfrm>
        <a:prstGeom prst="upArrow">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2EBC9-BF4F-46CA-B767-7A425A785C8D}">
      <dsp:nvSpPr>
        <dsp:cNvPr id="0" name=""/>
        <dsp:cNvSpPr/>
      </dsp:nvSpPr>
      <dsp:spPr>
        <a:xfrm>
          <a:off x="1737360" y="3746136"/>
          <a:ext cx="3706368" cy="271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IE" sz="3000" kern="1200" dirty="0"/>
            <a:t>Concern: No ring-fenced funds and too much flexibility risk community led-local development</a:t>
          </a:r>
        </a:p>
      </dsp:txBody>
      <dsp:txXfrm>
        <a:off x="1737360" y="3746136"/>
        <a:ext cx="3706368" cy="27127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53CD6-AE39-4A04-ACD3-41C473666007}">
      <dsp:nvSpPr>
        <dsp:cNvPr id="0" name=""/>
        <dsp:cNvSpPr/>
      </dsp:nvSpPr>
      <dsp:spPr>
        <a:xfrm>
          <a:off x="0" y="2756916"/>
          <a:ext cx="6364224" cy="0"/>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CD2F1-8EAF-4F12-BFD4-38929971E061}">
      <dsp:nvSpPr>
        <dsp:cNvPr id="0" name=""/>
        <dsp:cNvSpPr/>
      </dsp:nvSpPr>
      <dsp:spPr>
        <a:xfrm>
          <a:off x="190926" y="1709287"/>
          <a:ext cx="2800258" cy="661659"/>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July 2025</a:t>
          </a:r>
        </a:p>
      </dsp:txBody>
      <dsp:txXfrm>
        <a:off x="190926" y="1709287"/>
        <a:ext cx="2800258" cy="661659"/>
      </dsp:txXfrm>
    </dsp:sp>
    <dsp:sp modelId="{4E20BBEA-1CD7-40B7-B1C3-C6ED8D346B5C}">
      <dsp:nvSpPr>
        <dsp:cNvPr id="0" name=""/>
        <dsp:cNvSpPr/>
      </dsp:nvSpPr>
      <dsp:spPr>
        <a:xfrm>
          <a:off x="190926" y="896842"/>
          <a:ext cx="2800258" cy="812445"/>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Commission presented its official proposal</a:t>
          </a:r>
        </a:p>
      </dsp:txBody>
      <dsp:txXfrm>
        <a:off x="190926" y="896842"/>
        <a:ext cx="2800258" cy="812445"/>
      </dsp:txXfrm>
    </dsp:sp>
    <dsp:sp modelId="{EA7B01D8-B13C-4BE3-BC1D-F4A0ED0670D0}">
      <dsp:nvSpPr>
        <dsp:cNvPr id="0" name=""/>
        <dsp:cNvSpPr/>
      </dsp:nvSpPr>
      <dsp:spPr>
        <a:xfrm>
          <a:off x="1591056" y="2370947"/>
          <a:ext cx="0" cy="385968"/>
        </a:xfrm>
        <a:prstGeom prst="line">
          <a:avLst/>
        </a:pr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04513C-15FE-4D9A-B43C-EFB4123C2E16}">
      <dsp:nvSpPr>
        <dsp:cNvPr id="0" name=""/>
        <dsp:cNvSpPr/>
      </dsp:nvSpPr>
      <dsp:spPr>
        <a:xfrm>
          <a:off x="1781982" y="3142884"/>
          <a:ext cx="2800258" cy="661659"/>
        </a:xfrm>
        <a:prstGeom prst="rect">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2025–2027</a:t>
          </a:r>
        </a:p>
      </dsp:txBody>
      <dsp:txXfrm>
        <a:off x="1781982" y="3142884"/>
        <a:ext cx="2800258" cy="661659"/>
      </dsp:txXfrm>
    </dsp:sp>
    <dsp:sp modelId="{CB75E265-2EDD-4C90-B4C0-727F3D479256}">
      <dsp:nvSpPr>
        <dsp:cNvPr id="0" name=""/>
        <dsp:cNvSpPr/>
      </dsp:nvSpPr>
      <dsp:spPr>
        <a:xfrm>
          <a:off x="1781982" y="3804544"/>
          <a:ext cx="2800258" cy="1041597"/>
        </a:xfrm>
        <a:prstGeom prst="rect">
          <a:avLst/>
        </a:prstGeom>
        <a:solidFill>
          <a:schemeClr val="accent5">
            <a:tint val="40000"/>
            <a:alpha val="90000"/>
            <a:hueOff val="-5972333"/>
            <a:satOff val="1333"/>
            <a:lumOff val="200"/>
            <a:alphaOff val="0"/>
          </a:schemeClr>
        </a:solidFill>
        <a:ln w="19050" cap="flat" cmpd="sng" algn="ctr">
          <a:solidFill>
            <a:schemeClr val="accent5">
              <a:tint val="40000"/>
              <a:alpha val="90000"/>
              <a:hueOff val="-5972333"/>
              <a:satOff val="1333"/>
              <a:lumOff val="2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Negotiations between Member States &amp; the European Parliament</a:t>
          </a:r>
        </a:p>
      </dsp:txBody>
      <dsp:txXfrm>
        <a:off x="1781982" y="3804544"/>
        <a:ext cx="2800258" cy="1041597"/>
      </dsp:txXfrm>
    </dsp:sp>
    <dsp:sp modelId="{7B825D5A-EC0B-44DA-B275-4D9EFB6C021A}">
      <dsp:nvSpPr>
        <dsp:cNvPr id="0" name=""/>
        <dsp:cNvSpPr/>
      </dsp:nvSpPr>
      <dsp:spPr>
        <a:xfrm>
          <a:off x="3182112" y="2756915"/>
          <a:ext cx="0" cy="385968"/>
        </a:xfrm>
        <a:prstGeom prst="line">
          <a:avLst/>
        </a:prstGeom>
        <a:noFill/>
        <a:ln w="12700" cap="flat" cmpd="sng" algn="ctr">
          <a:solidFill>
            <a:schemeClr val="accent5">
              <a:hueOff val="-6076075"/>
              <a:satOff val="-413"/>
              <a:lumOff val="981"/>
              <a:alphaOff val="0"/>
            </a:schemeClr>
          </a:solidFill>
          <a:prstDash val="solid"/>
          <a:miter lim="800000"/>
        </a:ln>
        <a:effectLst/>
      </dsp:spPr>
      <dsp:style>
        <a:lnRef idx="1">
          <a:scrgbClr r="0" g="0" b="0"/>
        </a:lnRef>
        <a:fillRef idx="0">
          <a:scrgbClr r="0" g="0" b="0"/>
        </a:fillRef>
        <a:effectRef idx="0">
          <a:scrgbClr r="0" g="0" b="0"/>
        </a:effectRef>
        <a:fontRef idx="minor"/>
      </dsp:style>
    </dsp:sp>
    <dsp:sp modelId="{253E2E07-07C0-4868-9060-DC57FFAEF463}">
      <dsp:nvSpPr>
        <dsp:cNvPr id="0" name=""/>
        <dsp:cNvSpPr/>
      </dsp:nvSpPr>
      <dsp:spPr>
        <a:xfrm rot="2700000">
          <a:off x="1548168" y="2714028"/>
          <a:ext cx="85775" cy="85775"/>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70088-8DC5-466D-BC68-23E88C92240D}">
      <dsp:nvSpPr>
        <dsp:cNvPr id="0" name=""/>
        <dsp:cNvSpPr/>
      </dsp:nvSpPr>
      <dsp:spPr>
        <a:xfrm rot="2700000">
          <a:off x="3139224" y="2714028"/>
          <a:ext cx="85775" cy="85775"/>
        </a:xfrm>
        <a:prstGeom prst="rect">
          <a:avLst/>
        </a:prstGeom>
        <a:solidFill>
          <a:schemeClr val="accent5">
            <a:hueOff val="-6076075"/>
            <a:satOff val="-413"/>
            <a:lumOff val="98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FBB97B-17A4-40DC-BBAE-2A7EC07F6DD4}">
      <dsp:nvSpPr>
        <dsp:cNvPr id="0" name=""/>
        <dsp:cNvSpPr/>
      </dsp:nvSpPr>
      <dsp:spPr>
        <a:xfrm>
          <a:off x="3373038" y="1709287"/>
          <a:ext cx="2800258" cy="661659"/>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Mid-2027</a:t>
          </a:r>
        </a:p>
      </dsp:txBody>
      <dsp:txXfrm>
        <a:off x="3373038" y="1709287"/>
        <a:ext cx="2800258" cy="661659"/>
      </dsp:txXfrm>
    </dsp:sp>
    <dsp:sp modelId="{50169DFF-F88F-4B1A-9991-98CA367BFF46}">
      <dsp:nvSpPr>
        <dsp:cNvPr id="0" name=""/>
        <dsp:cNvSpPr/>
      </dsp:nvSpPr>
      <dsp:spPr>
        <a:xfrm>
          <a:off x="3373038" y="896842"/>
          <a:ext cx="2800258" cy="812445"/>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Target date for a final agreement to be adopted</a:t>
          </a:r>
        </a:p>
      </dsp:txBody>
      <dsp:txXfrm>
        <a:off x="3373038" y="896842"/>
        <a:ext cx="2800258" cy="812445"/>
      </dsp:txXfrm>
    </dsp:sp>
    <dsp:sp modelId="{D3147B28-3C89-4D99-AD15-D57C512757B6}">
      <dsp:nvSpPr>
        <dsp:cNvPr id="0" name=""/>
        <dsp:cNvSpPr/>
      </dsp:nvSpPr>
      <dsp:spPr>
        <a:xfrm>
          <a:off x="4773168" y="2370947"/>
          <a:ext cx="0" cy="385968"/>
        </a:xfrm>
        <a:prstGeom prst="line">
          <a:avLst/>
        </a:prstGeom>
        <a:noFill/>
        <a:ln w="12700" cap="flat" cmpd="sng" algn="ctr">
          <a:solidFill>
            <a:schemeClr val="accent5">
              <a:hueOff val="-12152150"/>
              <a:satOff val="-826"/>
              <a:lumOff val="1961"/>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4C6163-DA09-458F-9FE3-DBF7F49EAC43}">
      <dsp:nvSpPr>
        <dsp:cNvPr id="0" name=""/>
        <dsp:cNvSpPr/>
      </dsp:nvSpPr>
      <dsp:spPr>
        <a:xfrm rot="2700000">
          <a:off x="4730280" y="2714028"/>
          <a:ext cx="85775" cy="85775"/>
        </a:xfrm>
        <a:prstGeom prst="rect">
          <a:avLst/>
        </a:prstGeom>
        <a:solidFill>
          <a:schemeClr val="accent5">
            <a:hueOff val="-12152150"/>
            <a:satOff val="-826"/>
            <a:lumOff val="196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2F625-4B03-45F4-85C0-AB6F49A2898C}">
      <dsp:nvSpPr>
        <dsp:cNvPr id="0" name=""/>
        <dsp:cNvSpPr/>
      </dsp:nvSpPr>
      <dsp:spPr>
        <a:xfrm>
          <a:off x="0" y="185295"/>
          <a:ext cx="6900512" cy="15970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IE" sz="6500" kern="1200"/>
            <a:t>The Rural Pact</a:t>
          </a:r>
          <a:endParaRPr lang="en-US" sz="6500" kern="1200"/>
        </a:p>
      </dsp:txBody>
      <dsp:txXfrm>
        <a:off x="77962" y="263257"/>
        <a:ext cx="6744588" cy="1441126"/>
      </dsp:txXfrm>
    </dsp:sp>
    <dsp:sp modelId="{01119797-9DCA-4F0C-9A4A-CF41DDCFFEE4}">
      <dsp:nvSpPr>
        <dsp:cNvPr id="0" name=""/>
        <dsp:cNvSpPr/>
      </dsp:nvSpPr>
      <dsp:spPr>
        <a:xfrm>
          <a:off x="0" y="1969545"/>
          <a:ext cx="6900512" cy="159705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IE" sz="6500" kern="1200"/>
            <a:t>Rural Proofing</a:t>
          </a:r>
          <a:endParaRPr lang="en-US" sz="6500" kern="1200"/>
        </a:p>
      </dsp:txBody>
      <dsp:txXfrm>
        <a:off x="77962" y="2047507"/>
        <a:ext cx="6744588" cy="1441126"/>
      </dsp:txXfrm>
    </dsp:sp>
    <dsp:sp modelId="{6D612845-F11F-4097-BE94-51A854A55176}">
      <dsp:nvSpPr>
        <dsp:cNvPr id="0" name=""/>
        <dsp:cNvSpPr/>
      </dsp:nvSpPr>
      <dsp:spPr>
        <a:xfrm>
          <a:off x="0" y="3753795"/>
          <a:ext cx="6900512" cy="159705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IE" sz="6500" kern="1200"/>
            <a:t>Functional Areas</a:t>
          </a:r>
          <a:endParaRPr lang="en-US" sz="6500" kern="1200"/>
        </a:p>
      </dsp:txBody>
      <dsp:txXfrm>
        <a:off x="77962" y="3831757"/>
        <a:ext cx="6744588" cy="14411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52728-C727-4A73-A978-529C77B68714}" type="datetimeFigureOut">
              <a:rPr lang="en-IE" smtClean="0"/>
              <a:t>08/10/2025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38B74-FC3F-44BD-87A3-8ABBBC572B36}" type="slidenum">
              <a:rPr lang="en-IE" smtClean="0"/>
              <a:t>‹#›</a:t>
            </a:fld>
            <a:endParaRPr lang="en-IE"/>
          </a:p>
        </p:txBody>
      </p:sp>
    </p:spTree>
    <p:extLst>
      <p:ext uri="{BB962C8B-B14F-4D97-AF65-F5344CB8AC3E}">
        <p14:creationId xmlns:p14="http://schemas.microsoft.com/office/powerpoint/2010/main" val="4116626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ur-lex.europa.eu/legal-content/EN/TXT/?uri=CELEX%3A52021DC034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uralpact.rural-vision.europa.eu/publications/rural-pact-coordination-group-rpcg-declaration-future-rural-areas-and-rural_e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ruralpact.rural-vision.europa.eu/RPCG_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dirty="0"/>
          </a:p>
        </p:txBody>
      </p:sp>
    </p:spTree>
    <p:extLst>
      <p:ext uri="{BB962C8B-B14F-4D97-AF65-F5344CB8AC3E}">
        <p14:creationId xmlns:p14="http://schemas.microsoft.com/office/powerpoint/2010/main" val="3333710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085E1-98B5-825D-DCAA-099E12517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80B14-7BAB-13A4-3305-6B34C774980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092C8E8-CA3F-3DFF-764D-9080EDFAFC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2F4B7B-932D-5B08-C18B-121039672F2C}"/>
              </a:ext>
            </a:extLst>
          </p:cNvPr>
          <p:cNvSpPr>
            <a:spLocks noGrp="1"/>
          </p:cNvSpPr>
          <p:nvPr>
            <p:ph type="sldNum" sz="quarter" idx="10"/>
          </p:nvPr>
        </p:nvSpPr>
        <p:spPr/>
        <p:txBody>
          <a:bodyPr/>
          <a:lstStyle/>
          <a:p>
            <a:fld id="{E2AA3592-D5F1-C049-A75C-8C2FAAE2A508}" type="slidenum">
              <a:rPr lang="en-US" smtClean="0"/>
              <a:t>28</a:t>
            </a:fld>
            <a:endParaRPr lang="en-US" dirty="0"/>
          </a:p>
        </p:txBody>
      </p:sp>
    </p:spTree>
    <p:extLst>
      <p:ext uri="{BB962C8B-B14F-4D97-AF65-F5344CB8AC3E}">
        <p14:creationId xmlns:p14="http://schemas.microsoft.com/office/powerpoint/2010/main" val="1706399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C2C0-C06E-6BF6-D1FA-837647492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E859C-EA3F-6701-9CD8-B3F19A85C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0671D-5D75-9F75-2A13-B7C17C79671A}"/>
              </a:ext>
            </a:extLst>
          </p:cNvPr>
          <p:cNvSpPr>
            <a:spLocks noGrp="1"/>
          </p:cNvSpPr>
          <p:nvPr>
            <p:ph type="body" idx="1"/>
          </p:nvPr>
        </p:nvSpPr>
        <p:spPr/>
        <p:txBody>
          <a:bodyPr/>
          <a:lstStyle/>
          <a:p>
            <a:pPr marL="0" lvl="0" indent="0">
              <a:buFont typeface="Arial" panose="020B0604020202020204" pitchFamily="34" charset="0"/>
              <a:buNone/>
            </a:pPr>
            <a:r>
              <a:rPr lang="en-GB" sz="1200" kern="1200" dirty="0">
                <a:solidFill>
                  <a:schemeClr val="tx1"/>
                </a:solidFill>
                <a:effectLst/>
                <a:latin typeface="+mn-lt"/>
                <a:ea typeface="+mn-ea"/>
                <a:cs typeface="+mn-cs"/>
              </a:rPr>
              <a:t>The work on the rural vision and the Rural Pact are contributing to bring issues higher on the political agenda including through dialogue between various European institutions and bodies.</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The Committee of the Regions (</a:t>
            </a:r>
            <a:r>
              <a:rPr lang="en-GB" sz="1200" kern="1200" dirty="0" err="1">
                <a:solidFill>
                  <a:schemeClr val="tx1"/>
                </a:solidFill>
                <a:effectLst/>
                <a:latin typeface="+mn-lt"/>
                <a:ea typeface="+mn-ea"/>
                <a:cs typeface="+mn-cs"/>
              </a:rPr>
              <a:t>CoR</a:t>
            </a:r>
            <a:r>
              <a:rPr lang="en-GB" sz="1200" kern="1200" dirty="0">
                <a:solidFill>
                  <a:schemeClr val="tx1"/>
                </a:solidFill>
                <a:effectLst/>
                <a:latin typeface="+mn-lt"/>
                <a:ea typeface="+mn-ea"/>
                <a:cs typeface="+mn-cs"/>
              </a:rPr>
              <a:t>), the European Economic and Social Committee (EESC) and the European Parliament all adopted opinions in 2022, following the Commission Communication in 2021. </a:t>
            </a:r>
          </a:p>
          <a:p>
            <a:pPr marL="0" lvl="0" indent="0">
              <a:buFont typeface="Arial" panose="020B0604020202020204" pitchFamily="34" charset="0"/>
              <a:buNone/>
            </a:pPr>
            <a:r>
              <a:rPr lang="en-GB" sz="1200" kern="1200" dirty="0">
                <a:solidFill>
                  <a:schemeClr val="tx1"/>
                </a:solidFill>
                <a:effectLst/>
                <a:latin typeface="+mn-lt"/>
                <a:ea typeface="+mn-ea"/>
                <a:cs typeface="+mn-cs"/>
              </a:rPr>
              <a:t>Other relevant opinions on the EU rural vision or specific sub-topics have been issued since.</a:t>
            </a:r>
          </a:p>
          <a:p>
            <a:pPr marL="0" lvl="0" indent="0">
              <a:buFont typeface="Arial" panose="020B0604020202020204" pitchFamily="34" charset="0"/>
              <a:buNone/>
            </a:pPr>
            <a:endParaRPr lang="en-GB"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D630E59-8784-9C8C-3462-7FE6105168E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32798-053D-4AA3-9E86-E9FF8756D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The EU launched a reflection with all actors across Europe to draw the common ambitions to achieve for rural areas. This process was coordinated by </a:t>
            </a:r>
            <a:r>
              <a:rPr lang="pl-PL" err="1">
                <a:cs typeface="Calibri"/>
              </a:rPr>
              <a:t>three</a:t>
            </a:r>
            <a:r>
              <a:rPr lang="pl-PL" dirty="0">
                <a:cs typeface="Calibri"/>
              </a:rPr>
              <a:t> </a:t>
            </a:r>
            <a:r>
              <a:rPr lang="pl-PL" err="1">
                <a:cs typeface="Calibri"/>
              </a:rPr>
              <a:t>Commissioners</a:t>
            </a:r>
            <a:r>
              <a:rPr lang="pl-PL">
                <a:cs typeface="Calibri"/>
              </a:rPr>
              <a:t> of the 2019-2024 term of </a:t>
            </a:r>
            <a:r>
              <a:rPr lang="pl-PL" err="1">
                <a:cs typeface="Calibri"/>
              </a:rPr>
              <a:t>office</a:t>
            </a:r>
            <a:r>
              <a:rPr lang="pl-PL">
                <a:cs typeface="Calibri"/>
              </a:rPr>
              <a:t>: </a:t>
            </a:r>
            <a:r>
              <a:rPr lang="en-GB">
                <a:cs typeface="Calibri"/>
              </a:rPr>
              <a:t>the Vice-President </a:t>
            </a:r>
            <a:r>
              <a:rPr lang="en-GB" err="1">
                <a:cs typeface="Calibri"/>
              </a:rPr>
              <a:t>Šuica</a:t>
            </a:r>
            <a:r>
              <a:rPr lang="en-GB">
                <a:cs typeface="Calibri"/>
              </a:rPr>
              <a:t> (Democracy and demography), with </a:t>
            </a:r>
            <a:r>
              <a:rPr lang="en-GB" b="0" i="0">
                <a:solidFill>
                  <a:srgbClr val="404040"/>
                </a:solidFill>
                <a:effectLst/>
                <a:latin typeface="arial"/>
                <a:cs typeface="arial"/>
              </a:rPr>
              <a:t>Commissioners</a:t>
            </a:r>
            <a:r>
              <a:rPr lang="en-GB">
                <a:cs typeface="Calibri"/>
              </a:rPr>
              <a:t> Wojciechowski  (Agriculture) and Ferreira (Cohesion and reforms) as lead and co-lead. </a:t>
            </a:r>
          </a:p>
          <a:p>
            <a:endParaRPr lang="en-GB">
              <a:cs typeface="Calibri"/>
            </a:endParaRPr>
          </a:p>
          <a:p>
            <a:r>
              <a:rPr lang="en-GB" dirty="0">
                <a:cs typeface="Calibri"/>
              </a:rPr>
              <a:t>The process resulted in the publication of the European Commission Communication on the long-term vision for EU's rural areas in 2021, </a:t>
            </a:r>
            <a:r>
              <a:rPr lang="en-GB" dirty="0">
                <a:hlinkClick r:id="rId3"/>
              </a:rPr>
              <a:t>https://eur-lex.europa.eu/legal-content/EN/TXT/?uri=CELEX%3A52021DC0345</a:t>
            </a:r>
            <a:r>
              <a:rPr lang="en-GB" dirty="0"/>
              <a:t> .</a:t>
            </a:r>
            <a:endParaRPr lang="en-GB" dirty="0">
              <a:ea typeface="Calibri"/>
              <a:cs typeface="Calibri"/>
            </a:endParaRPr>
          </a:p>
          <a:p>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Since the adoption, there has been constructive </a:t>
            </a:r>
            <a:r>
              <a:rPr lang="en-GB" sz="1200" b="1" kern="1200" dirty="0">
                <a:solidFill>
                  <a:schemeClr val="tx1"/>
                </a:solidFill>
                <a:effectLst/>
                <a:latin typeface="+mn-lt"/>
                <a:ea typeface="+mn-ea"/>
                <a:cs typeface="+mn-cs"/>
              </a:rPr>
              <a:t>dialogue with EU institutions and bodies</a:t>
            </a:r>
            <a:r>
              <a:rPr lang="en-GB" sz="1200" kern="1200" dirty="0">
                <a:solidFill>
                  <a:schemeClr val="tx1"/>
                </a:solidFill>
                <a:effectLst/>
                <a:latin typeface="+mn-lt"/>
                <a:ea typeface="+mn-ea"/>
                <a:cs typeface="+mn-cs"/>
              </a:rPr>
              <a:t>.</a:t>
            </a:r>
            <a:endParaRPr lang="en-GB" sz="1200" kern="1200" dirty="0">
              <a:solidFill>
                <a:schemeClr val="tx1"/>
              </a:solidFill>
              <a:effectLst/>
              <a:latin typeface="+mn-lt"/>
              <a:ea typeface="Calibri"/>
              <a:cs typeface="Calibri"/>
            </a:endParaRPr>
          </a:p>
          <a:p>
            <a:r>
              <a:rPr lang="en-GB" dirty="0">
                <a:cs typeface="Calibri"/>
              </a:rPr>
              <a:t>The Communication triggered political reactions from the Council of the EU, the European Parliament, the Committee of the Regions, the Economic and Social Committee who reacted positively to the Communication. </a:t>
            </a:r>
            <a:endParaRPr lang="en-GB" dirty="0">
              <a:ea typeface="Calibri"/>
              <a:cs typeface="Calibri"/>
            </a:endParaRPr>
          </a:p>
          <a:p>
            <a:pPr marL="0" lvl="0" indent="0">
              <a:buFont typeface="Arial" panose="020B0604020202020204" pitchFamily="34" charset="0"/>
              <a:buNone/>
            </a:pPr>
            <a:endParaRPr lang="en-GB" sz="1200" kern="1200">
              <a:solidFill>
                <a:schemeClr val="tx1"/>
              </a:solidFill>
              <a:effectLst/>
              <a:latin typeface="+mn-lt"/>
              <a:ea typeface="+mn-e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13F67-51C8-4CFB-9E3C-6CC6536DE695}"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80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0368-B4D1-4ABB-F14C-5E1C0256F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9BE87-6587-E398-8E86-E9055A4C9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0FFB8-76D1-37CC-F6D9-58721ECF5699}"/>
              </a:ext>
            </a:extLst>
          </p:cNvPr>
          <p:cNvSpPr>
            <a:spLocks noGrp="1"/>
          </p:cNvSpPr>
          <p:nvPr>
            <p:ph type="body" idx="1"/>
          </p:nvPr>
        </p:nvSpPr>
        <p:spPr/>
        <p:txBody>
          <a:bodyPr/>
          <a:lstStyle/>
          <a:p>
            <a:r>
              <a:rPr lang="en-GB" dirty="0">
                <a:cs typeface="Calibri"/>
              </a:rPr>
              <a:t>For the</a:t>
            </a:r>
            <a:r>
              <a:rPr lang="en-GB" sz="1200" kern="1200" dirty="0">
                <a:solidFill>
                  <a:schemeClr val="tx1"/>
                </a:solidFill>
                <a:effectLst/>
                <a:latin typeface="+mn-lt"/>
                <a:ea typeface="+mn-ea"/>
                <a:cs typeface="Calibri"/>
              </a:rPr>
              <a:t> 2024-2029 term of the European Commission’s college of Commissioners, the long-term vision for EU’s rural areas falls under the portfolio of two </a:t>
            </a:r>
            <a:r>
              <a:rPr lang="en-GB" dirty="0">
                <a:cs typeface="Calibri"/>
              </a:rPr>
              <a:t>Commissioners</a:t>
            </a:r>
            <a:r>
              <a:rPr lang="en-GB" sz="1200" kern="1200" dirty="0">
                <a:solidFill>
                  <a:schemeClr val="tx1"/>
                </a:solidFill>
                <a:effectLst/>
                <a:latin typeface="+mn-lt"/>
                <a:ea typeface="+mn-ea"/>
                <a:cs typeface="Calibri"/>
              </a:rPr>
              <a:t>:</a:t>
            </a:r>
          </a:p>
          <a:p>
            <a:pPr marL="171450" lvl="0" indent="-171450">
              <a:buFontTx/>
              <a:buChar char="-"/>
            </a:pPr>
            <a:r>
              <a:rPr lang="en-GB" dirty="0">
                <a:cs typeface="Calibri"/>
              </a:rPr>
              <a:t>Raffaele </a:t>
            </a:r>
            <a:r>
              <a:rPr lang="en-GB" err="1">
                <a:cs typeface="Calibri"/>
              </a:rPr>
              <a:t>Fitto</a:t>
            </a:r>
            <a:r>
              <a:rPr lang="en-GB" dirty="0">
                <a:cs typeface="Calibri"/>
              </a:rPr>
              <a:t>: </a:t>
            </a:r>
            <a:r>
              <a:rPr lang="en-GB" b="1" dirty="0">
                <a:cs typeface="Calibri"/>
              </a:rPr>
              <a:t>Executive Vice-President for Cohesion and Reforms</a:t>
            </a:r>
            <a:endParaRPr lang="en-GB" b="1" dirty="0">
              <a:ea typeface="Calibri"/>
              <a:cs typeface="Calibri"/>
            </a:endParaRPr>
          </a:p>
          <a:p>
            <a:pPr marL="171450" lvl="0" indent="-171450">
              <a:buFontTx/>
              <a:buChar char="-"/>
            </a:pPr>
            <a:r>
              <a:rPr lang="en-GB" dirty="0">
                <a:cs typeface="Calibri"/>
              </a:rPr>
              <a:t>Christophe Hansen: </a:t>
            </a:r>
            <a:r>
              <a:rPr lang="en-GB" b="1" dirty="0">
                <a:cs typeface="Calibri"/>
              </a:rPr>
              <a:t>Commissioner for Agriculture and Food</a:t>
            </a:r>
            <a:endParaRPr lang="en-GB" b="1" dirty="0">
              <a:ea typeface="Calibri"/>
              <a:cs typeface="Calibri"/>
            </a:endParaRPr>
          </a:p>
          <a:p>
            <a:pPr marL="171450" lvl="0" indent="-171450">
              <a:buFontTx/>
              <a:buChar char="-"/>
            </a:pPr>
            <a:endParaRPr lang="en-GB" sz="1200" kern="1200" dirty="0">
              <a:solidFill>
                <a:schemeClr val="tx1"/>
              </a:solidFill>
              <a:effectLst/>
              <a:latin typeface="+mn-lt"/>
              <a:ea typeface="+mn-ea"/>
              <a:cs typeface="Calibri"/>
            </a:endParaRPr>
          </a:p>
        </p:txBody>
      </p:sp>
      <p:sp>
        <p:nvSpPr>
          <p:cNvPr id="4" name="Slide Number Placeholder 3">
            <a:extLst>
              <a:ext uri="{FF2B5EF4-FFF2-40B4-BE49-F238E27FC236}">
                <a16:creationId xmlns:a16="http://schemas.microsoft.com/office/drawing/2014/main" id="{89BB2651-BD6A-DF29-0E8E-7E4B44AF93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13F67-51C8-4CFB-9E3C-6CC6536DE695}"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04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 new </a:t>
            </a:r>
            <a:r>
              <a:rPr lang="en-GB" dirty="0"/>
              <a:t>Vision for Agriculture and Food was adopted by the European Commission in February 2025. This vision complements the</a:t>
            </a:r>
            <a:r>
              <a:rPr lang="en-GB" b="0" i="0" dirty="0">
                <a:effectLst/>
                <a:latin typeface="Montserrat"/>
              </a:rPr>
              <a:t> </a:t>
            </a:r>
            <a:r>
              <a:rPr lang="en-GB" sz="1200" dirty="0"/>
              <a:t>long-term vision for EU’s rural areas (launched in 2021) by setting out specific actions for vibrant and well-connected rural areas.</a:t>
            </a: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vision represents a roadmap for the future of farming and food in the European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more detail on the Vision for Agriculture and Food, see slides 37-38.)</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9CF2995-AB43-4B7C-B8CD-9DC7C3692A9C}" type="slidenum">
              <a:rPr kumimoji="0" lang="en-GB"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1068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kern="1200" dirty="0">
                <a:solidFill>
                  <a:schemeClr val="tx1"/>
                </a:solidFill>
                <a:effectLst/>
                <a:latin typeface="+mn-lt"/>
                <a:ea typeface="+mn-ea"/>
                <a:cs typeface="+mn-cs"/>
              </a:rPr>
              <a:t>Meanwhile, the EU rural vision 2040 continues to support rural regions through:</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rural action plan</a:t>
            </a:r>
            <a:r>
              <a:rPr lang="en-GB" sz="1200" kern="1200" dirty="0">
                <a:solidFill>
                  <a:schemeClr val="tx1"/>
                </a:solidFill>
                <a:effectLst/>
                <a:latin typeface="+mn-lt"/>
                <a:ea typeface="+mn-ea"/>
                <a:cs typeface="+mn-cs"/>
              </a:rPr>
              <a:t> – actions that the European Commission has been implementing since 2021 (see slide 11); an update of the plan is expected by the end of 2025.</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Rural Pact </a:t>
            </a: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a stakeholder collaboration (see slides 16 to 22)</a:t>
            </a:r>
            <a:r>
              <a:rPr lang="en-GB" sz="1200" kern="1200" dirty="0">
                <a:solidFill>
                  <a:schemeClr val="tx1"/>
                </a:solidFill>
                <a:effectLst/>
                <a:latin typeface="+mn-lt"/>
                <a:ea typeface="+mn-ea"/>
                <a:cs typeface="+mn-cs"/>
              </a:rPr>
              <a:t>.</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The European Commission’s rural vision </a:t>
            </a:r>
            <a:r>
              <a:rPr lang="en-GB" sz="1200" b="1" kern="1200" dirty="0">
                <a:solidFill>
                  <a:schemeClr val="tx1"/>
                </a:solidFill>
                <a:effectLst/>
                <a:latin typeface="+mn-lt"/>
                <a:ea typeface="+mn-ea"/>
                <a:cs typeface="+mn-cs"/>
              </a:rPr>
              <a:t>prepares the ground for future action, but does not bring new funds</a:t>
            </a:r>
            <a:r>
              <a:rPr lang="en-GB" sz="1200" kern="1200" dirty="0">
                <a:solidFill>
                  <a:schemeClr val="tx1"/>
                </a:solidFill>
                <a:effectLst/>
                <a:latin typeface="+mn-lt"/>
                <a:ea typeface="+mn-ea"/>
                <a:cs typeface="+mn-cs"/>
              </a:rPr>
              <a:t>. For now, stakeholders have to </a:t>
            </a:r>
            <a:r>
              <a:rPr lang="en-GB" sz="1200" b="1" kern="1200" dirty="0">
                <a:solidFill>
                  <a:schemeClr val="tx1"/>
                </a:solidFill>
                <a:effectLst/>
                <a:latin typeface="+mn-lt"/>
                <a:ea typeface="+mn-ea"/>
                <a:cs typeface="+mn-cs"/>
              </a:rPr>
              <a:t>use existing policies and funds</a:t>
            </a:r>
            <a:r>
              <a:rPr lang="en-GB" sz="1200" kern="1200" dirty="0">
                <a:solidFill>
                  <a:schemeClr val="tx1"/>
                </a:solidFill>
                <a:effectLst/>
                <a:latin typeface="+mn-lt"/>
                <a:ea typeface="+mn-ea"/>
                <a:cs typeface="+mn-cs"/>
              </a:rPr>
              <a:t>, as they have been </a:t>
            </a:r>
            <a:r>
              <a:rPr lang="en-GB" sz="1200" b="1" kern="1200" dirty="0">
                <a:solidFill>
                  <a:schemeClr val="tx1"/>
                </a:solidFill>
                <a:effectLst/>
                <a:latin typeface="+mn-lt"/>
                <a:ea typeface="+mn-ea"/>
                <a:cs typeface="+mn-cs"/>
              </a:rPr>
              <a:t>agreed by the European Parliament and Member States</a:t>
            </a:r>
            <a:r>
              <a:rPr lang="en-GB" sz="1200" kern="1200" dirty="0">
                <a:solidFill>
                  <a:schemeClr val="tx1"/>
                </a:solidFill>
                <a:effectLst/>
                <a:latin typeface="+mn-lt"/>
                <a:ea typeface="+mn-ea"/>
                <a:cs typeface="+mn-cs"/>
              </a:rPr>
              <a:t> in the Council, before the adoption of the rural vision.</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The rural vision brought together the </a:t>
            </a:r>
            <a:r>
              <a:rPr lang="en-GB" sz="1200" b="1" kern="1200" dirty="0">
                <a:solidFill>
                  <a:schemeClr val="tx1"/>
                </a:solidFill>
                <a:effectLst/>
                <a:latin typeface="+mn-lt"/>
                <a:ea typeface="+mn-ea"/>
                <a:cs typeface="+mn-cs"/>
              </a:rPr>
              <a:t>common aspirations of Europeans on how they would like rural areas to be in the future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stronger, connected, resilient and prosperous</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32798-053D-4AA3-9E86-E9FF8756D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363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rural vision set </a:t>
            </a:r>
            <a:r>
              <a:rPr lang="en-US" b="1" dirty="0">
                <a:cs typeface="Calibri"/>
              </a:rPr>
              <a:t>10 shared goals </a:t>
            </a:r>
            <a:r>
              <a:rPr lang="en-US" dirty="0">
                <a:cs typeface="Calibri"/>
              </a:rPr>
              <a:t>to be achieved by 2040 and cover a wide variety of thematic areas.</a:t>
            </a:r>
          </a:p>
          <a:p>
            <a:endParaRPr lang="en-US">
              <a:cs typeface="Calibri"/>
            </a:endParaRPr>
          </a:p>
          <a:p>
            <a:r>
              <a:rPr lang="en-US" dirty="0">
                <a:cs typeface="Calibri"/>
              </a:rPr>
              <a:t>The vision </a:t>
            </a:r>
            <a:r>
              <a:rPr lang="en-US" dirty="0" err="1">
                <a:cs typeface="Calibri"/>
              </a:rPr>
              <a:t>examplifies</a:t>
            </a:r>
            <a:r>
              <a:rPr lang="en-US" dirty="0">
                <a:cs typeface="Calibri"/>
              </a:rPr>
              <a:t> the need to think strategically about rural areas in an integrated way to be able to respond to the needs and opportunities of rural areas. </a:t>
            </a:r>
            <a:endParaRPr lang="en-US" dirty="0">
              <a:ea typeface="Calibri"/>
              <a:cs typeface="Calibri"/>
            </a:endParaRPr>
          </a:p>
          <a:p>
            <a:endParaRPr lang="en-US">
              <a:cs typeface="Calibri"/>
            </a:endParaRPr>
          </a:p>
          <a:p>
            <a:r>
              <a:rPr lang="en-US" dirty="0">
                <a:cs typeface="Calibri"/>
              </a:rPr>
              <a:t>The vision aims to address the ambitions, needs and demands from all citizens. It includes farmers and their families, other businesses and people working in rural areas (many not involved in the agri-food and forestry sectors), as well as cities and towns that find mutual benefits with rural areas. </a:t>
            </a:r>
            <a:endParaRPr lang="en-US" dirty="0">
              <a:ea typeface="Calibri"/>
              <a:cs typeface="Calibri"/>
            </a:endParaRPr>
          </a:p>
          <a:p>
            <a:endParaRPr lang="en-US">
              <a:cs typeface="Calibri"/>
            </a:endParaRPr>
          </a:p>
          <a:p>
            <a:r>
              <a:rPr lang="en-US" dirty="0">
                <a:cs typeface="Calibri"/>
              </a:rPr>
              <a:t>To achieve all the goals of the vision, it is absolutely necessary to broaden the range of stakeholders involved in rural development, including public authorities and policy makers, civil society involvement, academia, citizens and businesses.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13F67-51C8-4CFB-9E3C-6CC6536DE695}"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49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cs typeface="Calibri" panose="020F0502020204030204"/>
              </a:rPr>
              <a:t>Similarly, all Horizontal actions are also launched. </a:t>
            </a:r>
          </a:p>
          <a:p>
            <a:pPr marL="171450" indent="-171450">
              <a:buFont typeface="Arial"/>
              <a:buChar char="•"/>
            </a:pPr>
            <a:endParaRPr lang="en-US" dirty="0">
              <a:cs typeface="Calibri" panose="020F0502020204030204"/>
            </a:endParaRPr>
          </a:p>
          <a:p>
            <a:pPr marL="0" indent="0">
              <a:buFont typeface="Arial"/>
              <a:buNone/>
            </a:pPr>
            <a:r>
              <a:rPr lang="en-US" dirty="0">
                <a:cs typeface="Calibri" panose="020F0502020204030204"/>
              </a:rPr>
              <a:t>1. </a:t>
            </a:r>
            <a:r>
              <a:rPr lang="en-US" b="1" dirty="0">
                <a:cs typeface="Calibri" panose="020F0502020204030204"/>
              </a:rPr>
              <a:t>(First action: the EU Rural Observatory) </a:t>
            </a:r>
          </a:p>
          <a:p>
            <a:pPr marL="0" indent="0">
              <a:buFont typeface="Arial"/>
              <a:buNone/>
            </a:pPr>
            <a:r>
              <a:rPr lang="en-US" dirty="0">
                <a:cs typeface="Calibri" panose="020F0502020204030204"/>
              </a:rPr>
              <a:t>First, the Rural Observatory which is coordinated by the Joint Research Centre (JRC) of the European Commission. It was born with one clear ambition: give everyone access to essential data about rural areas to foster a better understanding of their circumstances and diversities, hence increasing the analytical capacities for evidence-based policies. A hundred indicators from multiple sources are included, covering economic, social and environmental dimensions at different levels of granularity. Please, browse through it if you have not done so yet.</a:t>
            </a:r>
          </a:p>
          <a:p>
            <a:pPr marL="0" indent="0">
              <a:buFont typeface="Arial"/>
              <a:buNone/>
            </a:pPr>
            <a:r>
              <a:rPr lang="en-US" dirty="0">
                <a:cs typeface="Calibri" panose="020F0502020204030204"/>
              </a:rPr>
              <a:t>Website:  https://observatory.rural-vision.europa.eu/?lng=en&amp;ctx=RUROBS    </a:t>
            </a:r>
          </a:p>
          <a:p>
            <a:pPr marL="171450" indent="-171450">
              <a:buFont typeface="Arial"/>
              <a:buChar char="•"/>
            </a:pPr>
            <a:endParaRPr lang="en-US" dirty="0">
              <a:cs typeface="Calibri" panose="020F0502020204030204"/>
            </a:endParaRPr>
          </a:p>
          <a:p>
            <a:pPr marL="0" indent="0">
              <a:buFont typeface="Arial"/>
              <a:buNone/>
            </a:pPr>
            <a:r>
              <a:rPr lang="en-US" dirty="0">
                <a:cs typeface="Calibri" panose="020F0502020204030204"/>
              </a:rPr>
              <a:t>2. </a:t>
            </a:r>
            <a:r>
              <a:rPr lang="en-US" b="1" dirty="0">
                <a:cs typeface="Calibri" panose="020F0502020204030204"/>
              </a:rPr>
              <a:t>(Second action: Statistics on rural areas)</a:t>
            </a:r>
          </a:p>
          <a:p>
            <a:pPr marL="0" indent="0">
              <a:buFont typeface="Arial"/>
              <a:buNone/>
            </a:pPr>
            <a:r>
              <a:rPr lang="en-GB" noProof="0" dirty="0">
                <a:cs typeface="Calibri" panose="020F0502020204030204"/>
              </a:rPr>
              <a:t>Before making them accessible in a centralised platform, data needs to be collected. To understand the complexity of the issues at stake more and better-quality data on rural areas are needed. This is why the European Commission has launched a second action, working with the statistics departments of Member States on improving statistics on rural areas. A new regulation is being discussed on population statistics, and experimental datasets on healthcare and education facilities have been published. All this to make the Rural Observatory even more comprehensive.</a:t>
            </a:r>
          </a:p>
          <a:p>
            <a:pPr marL="0" indent="0">
              <a:buFont typeface="Arial"/>
              <a:buNone/>
            </a:pPr>
            <a:endParaRPr lang="en-US" dirty="0">
              <a:cs typeface="Calibri" panose="020F0502020204030204"/>
            </a:endParaRPr>
          </a:p>
          <a:p>
            <a:pPr marL="0" indent="0">
              <a:buFont typeface="Arial"/>
              <a:buNone/>
            </a:pPr>
            <a:r>
              <a:rPr lang="en-US" dirty="0">
                <a:cs typeface="Calibri" panose="020F0502020204030204"/>
              </a:rPr>
              <a:t>3. </a:t>
            </a:r>
            <a:r>
              <a:rPr lang="en-US" b="1" dirty="0">
                <a:cs typeface="Calibri" panose="020F0502020204030204"/>
              </a:rPr>
              <a:t>(Third action: definition of functional rural areas)</a:t>
            </a:r>
          </a:p>
          <a:p>
            <a:pPr marL="0" indent="0">
              <a:buFont typeface="Arial"/>
              <a:buNone/>
            </a:pPr>
            <a:r>
              <a:rPr lang="en-US" dirty="0">
                <a:cs typeface="Calibri" panose="020F0502020204030204"/>
              </a:rPr>
              <a:t>A third action is the application of the Functional Areas concept to the rural environment. Functional Areas seek to go beyond administrative boundaries through a better understanding of population and service flows, among other things. A first methodology of Functional Rural Areas has already been prepared by the Commission’s Joint Research Centre and DG REGIO. Meanwhile, the Commission, and the World Bank are working on a pilot project on Functional Areas, combining cities, towns and suburbs as well as rural areas. Indeed, the rural-urban space is understood as an interlinked continuum.</a:t>
            </a:r>
          </a:p>
          <a:p>
            <a:pPr marL="171450" indent="-171450">
              <a:buFont typeface="Arial"/>
              <a:buChar char="•"/>
            </a:pPr>
            <a:endParaRPr lang="en-US" dirty="0">
              <a:cs typeface="Calibri" panose="020F0502020204030204"/>
            </a:endParaRPr>
          </a:p>
          <a:p>
            <a:pPr marL="0" indent="0">
              <a:buFont typeface="Arial"/>
              <a:buNone/>
            </a:pPr>
            <a:r>
              <a:rPr lang="en-US" dirty="0">
                <a:cs typeface="Calibri" panose="020F0502020204030204"/>
              </a:rPr>
              <a:t>4. </a:t>
            </a:r>
            <a:r>
              <a:rPr lang="en-US" b="1" dirty="0">
                <a:cs typeface="Calibri" panose="020F0502020204030204"/>
              </a:rPr>
              <a:t>(Fourth action: rural proofing at EU level)  </a:t>
            </a:r>
          </a:p>
          <a:p>
            <a:pPr marL="0" indent="0">
              <a:buFont typeface="Arial"/>
              <a:buNone/>
            </a:pPr>
            <a:r>
              <a:rPr lang="en-US" dirty="0">
                <a:cs typeface="Calibri" panose="020F0502020204030204"/>
              </a:rPr>
              <a:t>The European Commission are promoting the mainstreaming of rural areas concerns and issues — hence our fourth action, rural proofing. It is about taking a rural lens to new policy making. In November 2021, the European Commission updated the guidelines that all Commission services use to build new initiatives. Services are encouraged to explore whether initiatives will have differential impacts on territories, and if so, ensure mitigation measures. For legislatives initiatives, Territorial Impact Assessment is the procedure in place. The European Commission has also run a thematic group on rural proofing at national and regional levels, so to get to rural-proof national legislation too. </a:t>
            </a:r>
          </a:p>
          <a:p>
            <a:pPr marL="171450" indent="-171450">
              <a:buFont typeface="Arial"/>
              <a:buChar char="•"/>
            </a:pPr>
            <a:endParaRPr lang="en-US" dirty="0">
              <a:cs typeface="Calibri" panose="020F0502020204030204"/>
            </a:endParaRPr>
          </a:p>
          <a:p>
            <a:pPr marL="0" indent="0">
              <a:buFont typeface="Arial"/>
              <a:buNone/>
            </a:pPr>
            <a:r>
              <a:rPr lang="en-US" dirty="0">
                <a:cs typeface="Calibri" panose="020F0502020204030204"/>
              </a:rPr>
              <a:t>5. </a:t>
            </a:r>
            <a:r>
              <a:rPr lang="en-US" b="1" dirty="0">
                <a:cs typeface="Calibri" panose="020F0502020204030204"/>
              </a:rPr>
              <a:t>(Fifth action: toolkit on EU funding) </a:t>
            </a:r>
          </a:p>
          <a:p>
            <a:pPr marL="0" indent="0">
              <a:buFont typeface="Arial"/>
              <a:buNone/>
            </a:pPr>
            <a:r>
              <a:rPr lang="en-US" dirty="0">
                <a:cs typeface="Calibri" panose="020F0502020204030204"/>
              </a:rPr>
              <a:t>The European Commission has developed a toolkit oriented to practitioners on how to make full use and combine the various EU funds to support rural projects, beyond CAP and Cohesion Policy. The toolkit has been launched on 6 February 2024, after having been discussed in stakeholder events in June and October 2023, with the support of the JRC. </a:t>
            </a:r>
          </a:p>
          <a:p>
            <a:pPr marL="0" indent="0">
              <a:buFont typeface="Arial"/>
              <a:buNone/>
            </a:pPr>
            <a:r>
              <a:rPr lang="en-US" dirty="0">
                <a:cs typeface="Calibri" panose="020F0502020204030204"/>
              </a:rPr>
              <a:t>Attached to the toolkit are various tools such as STRAT-BOARD, or the Handbook on territorial development strategies, also prepared by the Joint Research Centre with a focus on Cohesion Policy. </a:t>
            </a:r>
          </a:p>
          <a:p>
            <a:pPr marL="0" indent="0">
              <a:buFont typeface="Arial"/>
              <a:buNone/>
            </a:pPr>
            <a:endParaRPr lang="en-US" dirty="0">
              <a:cs typeface="Calibri" panose="020F0502020204030204"/>
            </a:endParaRPr>
          </a:p>
          <a:p>
            <a:pPr marL="0" indent="0">
              <a:buFont typeface="Arial"/>
              <a:buNone/>
            </a:pPr>
            <a:r>
              <a:rPr lang="en-US" dirty="0">
                <a:cs typeface="Calibri" panose="020F0502020204030204"/>
              </a:rPr>
              <a:t>6. </a:t>
            </a:r>
            <a:r>
              <a:rPr lang="en-US" b="1" dirty="0">
                <a:cs typeface="Calibri" panose="020F0502020204030204"/>
              </a:rPr>
              <a:t>(Sixth action: Rural Pact): </a:t>
            </a:r>
            <a:r>
              <a:rPr lang="en-US" b="0" dirty="0">
                <a:cs typeface="Calibri" panose="020F0502020204030204"/>
              </a:rPr>
              <a:t>To propose and facilitate</a:t>
            </a:r>
            <a:r>
              <a:rPr lang="en-US" b="0" baseline="0" dirty="0">
                <a:cs typeface="Calibri" panose="020F0502020204030204"/>
              </a:rPr>
              <a:t> </a:t>
            </a:r>
            <a:r>
              <a:rPr lang="en-US" b="0" dirty="0">
                <a:cs typeface="Calibri" panose="020F0502020204030204"/>
              </a:rPr>
              <a:t>the Rural Pact, which we detail in the next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13F67-51C8-4CFB-9E3C-6CC6536DE695}"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32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79297-B036-6784-713D-005E60405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D1F45-92D5-9039-7FCE-B3804EC4D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9C16A-3458-7453-B780-45D41A35D906}"/>
              </a:ext>
            </a:extLst>
          </p:cNvPr>
          <p:cNvSpPr>
            <a:spLocks noGrp="1"/>
          </p:cNvSpPr>
          <p:nvPr>
            <p:ph type="body" idx="1"/>
          </p:nvPr>
        </p:nvSpPr>
        <p:spPr/>
        <p:txBody>
          <a:bodyPr/>
          <a:lstStyle/>
          <a:p>
            <a:pPr marL="0" indent="0">
              <a:buFont typeface="Arial"/>
              <a:buNone/>
            </a:pPr>
            <a:r>
              <a:rPr lang="en-US" dirty="0">
                <a:cs typeface="Calibri" panose="020F0502020204030204"/>
              </a:rPr>
              <a:t>The Rural Observatory is coordinated by the Joint Research Centre (JRC) of the European Commission. </a:t>
            </a:r>
          </a:p>
          <a:p>
            <a:pPr marL="0" indent="0">
              <a:buFont typeface="Arial"/>
              <a:buNone/>
            </a:pPr>
            <a:r>
              <a:rPr lang="en-US" dirty="0">
                <a:cs typeface="Calibri" panose="020F0502020204030204"/>
              </a:rPr>
              <a:t>It was born with one clear ambition: give everyone access to essential data about rural areas to foster a better understanding of their circumstances and diversities, hence increasing the analytical capacities for evidence-based policies. </a:t>
            </a:r>
          </a:p>
          <a:p>
            <a:pPr marL="0" indent="0">
              <a:buFont typeface="Arial"/>
              <a:buNone/>
            </a:pPr>
            <a:r>
              <a:rPr lang="en-US" dirty="0">
                <a:cs typeface="Calibri" panose="020F0502020204030204"/>
              </a:rPr>
              <a:t>A hundred indicators from multiple sources are included, covering economic, social and environmental dimensions at different levels of granularity.</a:t>
            </a:r>
          </a:p>
          <a:p>
            <a:pPr marL="0" indent="0">
              <a:buFont typeface="Arial"/>
              <a:buNone/>
            </a:pPr>
            <a:endParaRPr lang="en-US" dirty="0">
              <a:cs typeface="Calibri" panose="020F0502020204030204"/>
            </a:endParaRPr>
          </a:p>
          <a:p>
            <a:pPr marL="0" indent="0">
              <a:buFont typeface="Arial"/>
              <a:buNone/>
            </a:pPr>
            <a:r>
              <a:rPr lang="en-US" dirty="0">
                <a:cs typeface="Calibri" panose="020F0502020204030204"/>
              </a:rPr>
              <a:t>Website:  https://observatory.rural-vision.europa.eu/?lng=en&amp;ctx=RUROBS    </a:t>
            </a:r>
          </a:p>
          <a:p>
            <a:pPr marL="0" indent="0">
              <a:buFont typeface="Arial"/>
              <a:buNone/>
            </a:pPr>
            <a:endParaRPr lang="en-US" dirty="0">
              <a:cs typeface="Calibri" panose="020F0502020204030204"/>
            </a:endParaRPr>
          </a:p>
          <a:p>
            <a:pPr marL="0" indent="0">
              <a:buFont typeface="Arial"/>
              <a:buNone/>
            </a:pPr>
            <a:endParaRPr lang="en-US" dirty="0">
              <a:cs typeface="Calibri" panose="020F0502020204030204"/>
            </a:endParaRPr>
          </a:p>
          <a:p>
            <a:pPr marL="0" indent="0">
              <a:buFont typeface="Arial"/>
              <a:buNone/>
            </a:pPr>
            <a:r>
              <a:rPr lang="en-US" dirty="0">
                <a:cs typeface="Calibri" panose="020F0502020204030204"/>
              </a:rPr>
              <a:t>The Rural toolkit on EU funding was launched on 6 February 2024 by the European Commission’s Joint Research Centre (JRC) to support practitioners with making use of and combining the various EU funds for rural areas, beyond the CAP and Cohesion Policy. </a:t>
            </a:r>
          </a:p>
          <a:p>
            <a:pPr marL="0" indent="0">
              <a:buFont typeface="Arial"/>
              <a:buNone/>
            </a:pPr>
            <a:endParaRPr lang="en-US" dirty="0">
              <a:cs typeface="Calibri" panose="020F0502020204030204"/>
            </a:endParaRPr>
          </a:p>
          <a:p>
            <a:pPr marL="0" indent="0">
              <a:buFont typeface="Arial"/>
              <a:buNone/>
            </a:pPr>
            <a:r>
              <a:rPr lang="en-US" dirty="0">
                <a:cs typeface="Calibri" panose="020F0502020204030204"/>
              </a:rPr>
              <a:t>Website: https://funding.rural-vision.europa.eu/?lng=en</a:t>
            </a:r>
          </a:p>
        </p:txBody>
      </p:sp>
      <p:sp>
        <p:nvSpPr>
          <p:cNvPr id="4" name="Slide Number Placeholder 3">
            <a:extLst>
              <a:ext uri="{FF2B5EF4-FFF2-40B4-BE49-F238E27FC236}">
                <a16:creationId xmlns:a16="http://schemas.microsoft.com/office/drawing/2014/main" id="{67FA92EC-37D5-ECDA-3A11-10F5D40887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13F67-51C8-4CFB-9E3C-6CC6536DE695}"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74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EDAE4-FC10-FA5D-1437-803283E10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AA102-F357-2372-5DEF-43D6E7602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15D7B-0376-20BA-D3C3-984EBCA9D4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Declaration, adopted by the Rural Pact Coordination Group (RPCG) on 12 December 2024, sets out a strategic proposal for the post-2027 EU funds and policies to address the challenges faced by rural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gn="l">
              <a:buNone/>
            </a:pPr>
            <a:r>
              <a:rPr lang="en-GB" dirty="0"/>
              <a:t>The </a:t>
            </a:r>
            <a:r>
              <a:rPr lang="en-GB" dirty="0">
                <a:hlinkClick r:id="rId3">
                  <a:extLst>
                    <a:ext uri="{A12FA001-AC4F-418D-AE19-62706E023703}">
                      <ahyp:hlinkClr xmlns:ahyp="http://schemas.microsoft.com/office/drawing/2018/hyperlinkcolor" val="tx"/>
                    </a:ext>
                  </a:extLst>
                </a:hlinkClick>
              </a:rPr>
              <a:t>Declaration</a:t>
            </a:r>
            <a:r>
              <a:rPr lang="en-GB" dirty="0"/>
              <a:t> calls for a strong shift in future policies to ensure the sustainability and resilience of EU’s rural areas in the long run, suggesting:</a:t>
            </a:r>
          </a:p>
          <a:p>
            <a:pPr marL="171450" indent="-171450" algn="l">
              <a:buFont typeface="Arial" panose="020B0604020202020204" pitchFamily="34" charset="0"/>
              <a:buChar char="•"/>
            </a:pPr>
            <a:r>
              <a:rPr lang="en-GB" b="1" dirty="0"/>
              <a:t>Increased and streamlined funding for rural areas</a:t>
            </a:r>
            <a:r>
              <a:rPr lang="en-GB" dirty="0"/>
              <a:t> through a compulsory minimum allocation to rural areas from all post-2027 EU funds and a better resourcing of community-led, place-based approaches, such as LEADER and Smart Villages;</a:t>
            </a:r>
          </a:p>
          <a:p>
            <a:pPr marL="171450" indent="-171450" algn="l">
              <a:buFont typeface="Arial" panose="020B0604020202020204" pitchFamily="34" charset="0"/>
              <a:buChar char="•"/>
            </a:pPr>
            <a:r>
              <a:rPr lang="en-GB" b="1" dirty="0"/>
              <a:t>Enhanced coordination among relevant administrative bodies at all governance levels</a:t>
            </a:r>
            <a:r>
              <a:rPr lang="en-GB" dirty="0"/>
              <a:t>, compulsory implementation of the Rural Pact model, including multi-fund and multi-stakeholder coordination, and guidance and training for the implementation of ‘rural proofing’;</a:t>
            </a:r>
          </a:p>
          <a:p>
            <a:pPr marL="171450" indent="-171450" algn="l">
              <a:buFont typeface="Arial" panose="020B0604020202020204" pitchFamily="34" charset="0"/>
              <a:buChar char="•"/>
            </a:pPr>
            <a:r>
              <a:rPr lang="en-GB" b="1" dirty="0"/>
              <a:t>Capacity building for local actors</a:t>
            </a:r>
            <a:r>
              <a:rPr lang="en-GB" dirty="0"/>
              <a:t>, including on access to funding, tailored interventions reflecting the diversity of rural areas and their particular needs, and extended use of data to inform evidence- and result-based future policies.</a:t>
            </a:r>
          </a:p>
          <a:p>
            <a:pPr marL="171450" indent="-171450" algn="l">
              <a:buFont typeface="Arial" panose="020B0604020202020204" pitchFamily="34" charset="0"/>
              <a:buChar char="•"/>
            </a:pPr>
            <a:endParaRPr lang="en-GB" dirty="0"/>
          </a:p>
          <a:p>
            <a:pPr marL="0" indent="0" algn="l">
              <a:buFont typeface="Arial" panose="020B0604020202020204" pitchFamily="34" charset="0"/>
              <a:buNone/>
            </a:pPr>
            <a:r>
              <a:rPr lang="en-GB" dirty="0"/>
              <a:t>The Declaration was developed through a strong participatory process involving </a:t>
            </a:r>
            <a:r>
              <a:rPr lang="en-GB" dirty="0">
                <a:hlinkClick r:id="rId4">
                  <a:extLst>
                    <a:ext uri="{A12FA001-AC4F-418D-AE19-62706E023703}">
                      <ahyp:hlinkClr xmlns:ahyp="http://schemas.microsoft.com/office/drawing/2018/hyperlinkcolor" val="tx"/>
                    </a:ext>
                  </a:extLst>
                </a:hlinkClick>
              </a:rPr>
              <a:t>RPCG members.</a:t>
            </a:r>
            <a:endParaRPr lang="en-GB" dirty="0"/>
          </a:p>
          <a:p>
            <a:pPr marL="0" indent="0" algn="l">
              <a:buFont typeface="Arial" panose="020B0604020202020204" pitchFamily="34" charset="0"/>
              <a:buNone/>
            </a:pPr>
            <a:endParaRPr lang="en-GB" dirty="0"/>
          </a:p>
          <a:p>
            <a:pPr marL="0" indent="0" algn="l">
              <a:buFont typeface="Arial" panose="020B0604020202020204" pitchFamily="34" charset="0"/>
              <a:buNone/>
            </a:pPr>
            <a:r>
              <a:rPr lang="en-GB" dirty="0"/>
              <a:t>https://ruralpact.rural-vision.europa.eu/publications/rural-pact-coordination-group-rpcg-declaration-future-rural-areas-and-rural_en</a:t>
            </a:r>
          </a:p>
        </p:txBody>
      </p:sp>
      <p:sp>
        <p:nvSpPr>
          <p:cNvPr id="4" name="Slide Number Placeholder 3">
            <a:extLst>
              <a:ext uri="{FF2B5EF4-FFF2-40B4-BE49-F238E27FC236}">
                <a16:creationId xmlns:a16="http://schemas.microsoft.com/office/drawing/2014/main" id="{1E339270-2C9F-58DD-52D0-80466ACADF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13F67-51C8-4CFB-9E3C-6CC6536DE695}"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49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www.ruralpact.rural-vision.europa.eu/become-member_en" TargetMode="External"/><Relationship Id="rId13" Type="http://schemas.openxmlformats.org/officeDocument/2006/relationships/hyperlink" Target="https://www.linkedin.com/company/eu-rural-pact/" TargetMode="External"/><Relationship Id="rId1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hyperlink" Target="http://www.ruralpact.rural-vision.europa.eu/" TargetMode="External"/><Relationship Id="rId12" Type="http://schemas.openxmlformats.org/officeDocument/2006/relationships/image" Target="../media/image16.png"/><Relationship Id="rId17" Type="http://schemas.openxmlformats.org/officeDocument/2006/relationships/image" Target="../media/image6.png"/><Relationship Id="rId2" Type="http://schemas.openxmlformats.org/officeDocument/2006/relationships/image" Target="../media/image7.png"/><Relationship Id="rId16"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hyperlink" Target="https://twitter.com/EURuralPact" TargetMode="External"/><Relationship Id="rId5" Type="http://schemas.openxmlformats.org/officeDocument/2006/relationships/image" Target="../media/image13.png"/><Relationship Id="rId15" Type="http://schemas.openxmlformats.org/officeDocument/2006/relationships/hyperlink" Target="https://www.youtube.com/@EUruralpact" TargetMode="External"/><Relationship Id="rId10" Type="http://schemas.openxmlformats.org/officeDocument/2006/relationships/image" Target="../media/image15.png"/><Relationship Id="rId19"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hyperlink" Target="https://www.facebook.com/EURuralPact" TargetMode="External"/><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BF29-7B60-54F0-FB9A-0013385035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6FBD919-14A8-683D-A289-BA44AA73D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901AEC28-FD31-EBB8-8188-8364B41F8528}"/>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5" name="Footer Placeholder 4">
            <a:extLst>
              <a:ext uri="{FF2B5EF4-FFF2-40B4-BE49-F238E27FC236}">
                <a16:creationId xmlns:a16="http://schemas.microsoft.com/office/drawing/2014/main" id="{07F37421-2788-3091-E505-46F95A0C10E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A5E9EE5-D912-8A15-DD04-F97EDEC833AE}"/>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346073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036F-FE85-5BBC-B5CE-576C579B8D4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D72B593-DFF9-5BD2-D7F2-BB84E4B1C2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53CCB35-0422-19EE-6C51-51F27A94653E}"/>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5" name="Footer Placeholder 4">
            <a:extLst>
              <a:ext uri="{FF2B5EF4-FFF2-40B4-BE49-F238E27FC236}">
                <a16:creationId xmlns:a16="http://schemas.microsoft.com/office/drawing/2014/main" id="{77D30825-34ED-1648-0FCB-3CEA6C4DC4B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C38F334-DED9-33B7-C937-D7C0A8F51FFD}"/>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2948313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4170BE-DD67-EBA2-A0B5-A289DB85DD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67D60FF-DA4D-D29B-B470-706E450671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8429495-2DD7-E618-0955-FD487DE32438}"/>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5" name="Footer Placeholder 4">
            <a:extLst>
              <a:ext uri="{FF2B5EF4-FFF2-40B4-BE49-F238E27FC236}">
                <a16:creationId xmlns:a16="http://schemas.microsoft.com/office/drawing/2014/main" id="{5BB7D65C-F6D2-8AB5-83B2-E946422C3B1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55F957F-79F7-CF10-AB56-AFB099FEDB5C}"/>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640756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in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1"/>
          <p:cNvSpPr>
            <a:spLocks noGrp="1"/>
          </p:cNvSpPr>
          <p:nvPr>
            <p:ph type="title" hasCustomPrompt="1"/>
          </p:nvPr>
        </p:nvSpPr>
        <p:spPr>
          <a:xfrm>
            <a:off x="1048512" y="3986785"/>
            <a:ext cx="8290560" cy="687008"/>
          </a:xfrm>
        </p:spPr>
        <p:txBody>
          <a:bodyPr/>
          <a:lstStyle>
            <a:lvl1pPr>
              <a:defRPr sz="3998">
                <a:solidFill>
                  <a:schemeClr val="bg1">
                    <a:lumMod val="95000"/>
                  </a:schemeClr>
                </a:solidFill>
                <a:latin typeface="+mj-lt"/>
              </a:defRPr>
            </a:lvl1pPr>
          </a:lstStyle>
          <a:p>
            <a:r>
              <a:rPr lang="en-US" dirty="0"/>
              <a:t>CLICK TO EDIT MASTER TITLE STYLE</a:t>
            </a:r>
          </a:p>
        </p:txBody>
      </p:sp>
      <p:sp>
        <p:nvSpPr>
          <p:cNvPr id="6" name="Slide Number Placeholder 5"/>
          <p:cNvSpPr>
            <a:spLocks noGrp="1"/>
          </p:cNvSpPr>
          <p:nvPr>
            <p:ph type="sldNum" sz="quarter" idx="4"/>
          </p:nvPr>
        </p:nvSpPr>
        <p:spPr>
          <a:xfrm>
            <a:off x="409108" y="502920"/>
            <a:ext cx="1524000" cy="758952"/>
          </a:xfrm>
          <a:prstGeom prst="rect">
            <a:avLst/>
          </a:prstGeo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1835144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1"/>
          <p:cNvSpPr>
            <a:spLocks noGrp="1"/>
          </p:cNvSpPr>
          <p:nvPr>
            <p:ph type="title" hasCustomPrompt="1"/>
          </p:nvPr>
        </p:nvSpPr>
        <p:spPr>
          <a:xfrm>
            <a:off x="2157983" y="813816"/>
            <a:ext cx="5540801" cy="438912"/>
          </a:xfrm>
        </p:spPr>
        <p:txBody>
          <a:bodyPr/>
          <a:lstStyle>
            <a:lvl1pPr>
              <a:defRPr>
                <a:solidFill>
                  <a:schemeClr val="bg1">
                    <a:lumMod val="95000"/>
                  </a:schemeClr>
                </a:solidFill>
                <a:latin typeface="+mj-lt"/>
              </a:defRPr>
            </a:lvl1pPr>
          </a:lstStyle>
          <a:p>
            <a:r>
              <a:rPr lang="en-US" dirty="0"/>
              <a:t>CLICK TO EDIT MASTER TITLE STYLE</a:t>
            </a:r>
          </a:p>
        </p:txBody>
      </p:sp>
      <p:sp>
        <p:nvSpPr>
          <p:cNvPr id="6" name="Slide Number Placeholder 5"/>
          <p:cNvSpPr>
            <a:spLocks noGrp="1"/>
          </p:cNvSpPr>
          <p:nvPr>
            <p:ph type="sldNum" sz="quarter" idx="4"/>
          </p:nvPr>
        </p:nvSpPr>
        <p:spPr>
          <a:xfrm>
            <a:off x="409108" y="506186"/>
            <a:ext cx="1524000" cy="761564"/>
          </a:xfrm>
          <a:prstGeom prst="rect">
            <a:avLst/>
          </a:prstGeom>
        </p:spPr>
        <p:txBody>
          <a:bodyPr vert="horz" lIns="117263" tIns="58631" rIns="117263" bIns="58631" rtlCol="0" anchor="ctr">
            <a:noAutofit/>
          </a:bodyPr>
          <a:lstStyle>
            <a:lvl1pPr algn="r">
              <a:defRPr lang="en-US" smtClean="0">
                <a:latin typeface="+mj-lt"/>
                <a:cs typeface="Roboto Light"/>
              </a:defRPr>
            </a:lvl1pPr>
          </a:lstStyle>
          <a:p>
            <a:fld id="{1D5FD8E6-F10B-BE4A-A5F9-280EB84D0CE7}" type="slidenum">
              <a:rPr lang="en-US" smtClean="0"/>
              <a:pPr/>
              <a:t>‹#›</a:t>
            </a:fld>
            <a:endParaRPr lang="en-US" dirty="0"/>
          </a:p>
        </p:txBody>
      </p:sp>
    </p:spTree>
    <p:custDataLst>
      <p:tags r:id="rId1"/>
    </p:custDataLst>
    <p:extLst>
      <p:ext uri="{BB962C8B-B14F-4D97-AF65-F5344CB8AC3E}">
        <p14:creationId xmlns:p14="http://schemas.microsoft.com/office/powerpoint/2010/main" val="2329266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1"/>
          <p:cNvSpPr>
            <a:spLocks noGrp="1"/>
          </p:cNvSpPr>
          <p:nvPr>
            <p:ph type="title" hasCustomPrompt="1"/>
          </p:nvPr>
        </p:nvSpPr>
        <p:spPr>
          <a:xfrm>
            <a:off x="1387159" y="2916936"/>
            <a:ext cx="3474720" cy="1051560"/>
          </a:xfrm>
        </p:spPr>
        <p:txBody>
          <a:bodyPr anchor="ctr"/>
          <a:lstStyle>
            <a:lvl1pPr algn="ctr">
              <a:defRPr sz="3998">
                <a:solidFill>
                  <a:schemeClr val="bg1">
                    <a:lumMod val="95000"/>
                  </a:schemeClr>
                </a:solidFill>
                <a:latin typeface="+mj-lt"/>
              </a:defRPr>
            </a:lvl1pPr>
          </a:lstStyle>
          <a:p>
            <a:r>
              <a:rPr lang="en-US" dirty="0"/>
              <a:t>CLICK TO EDIT MASTER TITLE STYLE</a:t>
            </a:r>
          </a:p>
        </p:txBody>
      </p:sp>
      <p:sp>
        <p:nvSpPr>
          <p:cNvPr id="6" name="Slide Number Placeholder 5"/>
          <p:cNvSpPr>
            <a:spLocks noGrp="1"/>
          </p:cNvSpPr>
          <p:nvPr>
            <p:ph type="sldNum" sz="quarter" idx="4"/>
          </p:nvPr>
        </p:nvSpPr>
        <p:spPr>
          <a:xfrm>
            <a:off x="409108" y="502920"/>
            <a:ext cx="1524000" cy="758952"/>
          </a:xfrm>
          <a:prstGeom prst="rect">
            <a:avLst/>
          </a:prstGeo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173737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n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1"/>
          <p:cNvSpPr>
            <a:spLocks noGrp="1"/>
          </p:cNvSpPr>
          <p:nvPr>
            <p:ph type="title" hasCustomPrompt="1"/>
          </p:nvPr>
        </p:nvSpPr>
        <p:spPr>
          <a:xfrm>
            <a:off x="1048512" y="3986785"/>
            <a:ext cx="8290560" cy="687008"/>
          </a:xfrm>
        </p:spPr>
        <p:txBody>
          <a:bodyPr/>
          <a:lstStyle>
            <a:lvl1pPr>
              <a:defRPr sz="3998">
                <a:solidFill>
                  <a:schemeClr val="bg1">
                    <a:lumMod val="95000"/>
                  </a:schemeClr>
                </a:solidFill>
                <a:latin typeface="+mj-lt"/>
              </a:defRPr>
            </a:lvl1pPr>
          </a:lstStyle>
          <a:p>
            <a:r>
              <a:rPr lang="en-US" dirty="0"/>
              <a:t>CLICK TO EDIT MASTER TITLE STYLE</a:t>
            </a:r>
          </a:p>
        </p:txBody>
      </p:sp>
      <p:sp>
        <p:nvSpPr>
          <p:cNvPr id="6" name="Slide Number Placeholder 5"/>
          <p:cNvSpPr>
            <a:spLocks noGrp="1"/>
          </p:cNvSpPr>
          <p:nvPr>
            <p:ph type="sldNum" sz="quarter" idx="4"/>
          </p:nvPr>
        </p:nvSpPr>
        <p:spPr>
          <a:xfrm>
            <a:off x="409108" y="502920"/>
            <a:ext cx="1524000" cy="758952"/>
          </a:xfrm>
          <a:prstGeom prst="rect">
            <a:avLst/>
          </a:prstGeo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2215445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ide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848104" y="2005017"/>
            <a:ext cx="7302500" cy="2530475"/>
          </a:xfrm>
        </p:spPr>
        <p:txBody>
          <a:bodyPr/>
          <a:lstStyle/>
          <a:p>
            <a:r>
              <a:rPr lang="en-US"/>
              <a:t>Click icon to add picture</a:t>
            </a:r>
            <a:endParaRPr lang="en-US" dirty="0"/>
          </a:p>
        </p:txBody>
      </p:sp>
      <p:sp>
        <p:nvSpPr>
          <p:cNvPr id="2" name="Title 1"/>
          <p:cNvSpPr>
            <a:spLocks noGrp="1"/>
          </p:cNvSpPr>
          <p:nvPr>
            <p:ph type="title" hasCustomPrompt="1"/>
          </p:nvPr>
        </p:nvSpPr>
        <p:spPr>
          <a:xfrm>
            <a:off x="2157984" y="813816"/>
            <a:ext cx="9485376" cy="438912"/>
          </a:xfrm>
        </p:spPr>
        <p:txBody>
          <a:bodyPr/>
          <a:lstStyle>
            <a:lvl1pPr>
              <a:defRPr>
                <a:latin typeface="+mj-lt"/>
              </a:defRPr>
            </a:lvl1pPr>
          </a:lstStyle>
          <a:p>
            <a:r>
              <a:rPr lang="en-US" dirty="0"/>
              <a:t>CLICK TO EDIT MASTER TITLE STYLE</a:t>
            </a:r>
          </a:p>
        </p:txBody>
      </p:sp>
      <p:sp>
        <p:nvSpPr>
          <p:cNvPr id="3" name="Slide Number Placeholder 2"/>
          <p:cNvSpPr>
            <a:spLocks noGrp="1"/>
          </p:cNvSpPr>
          <p:nvPr>
            <p:ph type="sldNum" sz="quarter" idx="10"/>
          </p:nvPr>
        </p:nvSpPr>
        <p:spPr>
          <a:xfrm>
            <a:off x="409108" y="502920"/>
            <a:ext cx="1524000" cy="758952"/>
          </a:xfr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2099310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7984" y="813816"/>
            <a:ext cx="9485376" cy="438912"/>
          </a:xfrm>
        </p:spPr>
        <p:txBody>
          <a:bodyPr/>
          <a:lstStyle>
            <a:lvl1pPr>
              <a:defRPr>
                <a:latin typeface="+mj-lt"/>
              </a:defRPr>
            </a:lvl1pPr>
          </a:lstStyle>
          <a:p>
            <a:r>
              <a:rPr lang="en-US" dirty="0"/>
              <a:t>CLICK TO EDIT MASTER TITLE STYLE</a:t>
            </a:r>
            <a:endParaRPr lang="en-JM" dirty="0"/>
          </a:p>
        </p:txBody>
      </p:sp>
      <p:sp>
        <p:nvSpPr>
          <p:cNvPr id="3" name="Slide Number Placeholder 2"/>
          <p:cNvSpPr>
            <a:spLocks noGrp="1"/>
          </p:cNvSpPr>
          <p:nvPr>
            <p:ph type="sldNum" sz="quarter" idx="10"/>
          </p:nvPr>
        </p:nvSpPr>
        <p:spPr>
          <a:xfrm>
            <a:off x="409108" y="502920"/>
            <a:ext cx="1524000" cy="758952"/>
          </a:xfr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
        <p:nvSpPr>
          <p:cNvPr id="6" name="Picture Placeholder 5"/>
          <p:cNvSpPr>
            <a:spLocks noGrp="1"/>
          </p:cNvSpPr>
          <p:nvPr>
            <p:ph type="pic" sz="quarter" idx="11"/>
          </p:nvPr>
        </p:nvSpPr>
        <p:spPr>
          <a:xfrm>
            <a:off x="4118608" y="3576642"/>
            <a:ext cx="3941064" cy="2231136"/>
          </a:xfrm>
        </p:spPr>
        <p:txBody>
          <a:bodyPr/>
          <a:lstStyle/>
          <a:p>
            <a:r>
              <a:rPr lang="en-US"/>
              <a:t>Click icon to add picture</a:t>
            </a:r>
            <a:endParaRPr lang="en-JM" dirty="0"/>
          </a:p>
        </p:txBody>
      </p:sp>
    </p:spTree>
    <p:custDataLst>
      <p:tags r:id="rId1"/>
    </p:custDataLst>
    <p:extLst>
      <p:ext uri="{BB962C8B-B14F-4D97-AF65-F5344CB8AC3E}">
        <p14:creationId xmlns:p14="http://schemas.microsoft.com/office/powerpoint/2010/main" val="3528507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361063" y="2963523"/>
            <a:ext cx="3370997" cy="2540344"/>
          </a:xfrm>
        </p:spPr>
        <p:txBody>
          <a:bodyPr/>
          <a:lstStyle/>
          <a:p>
            <a:r>
              <a:rPr lang="en-US"/>
              <a:t>Click icon to add picture</a:t>
            </a:r>
            <a:endParaRPr lang="en-US" dirty="0"/>
          </a:p>
        </p:txBody>
      </p:sp>
      <p:sp>
        <p:nvSpPr>
          <p:cNvPr id="2" name="Title 1"/>
          <p:cNvSpPr>
            <a:spLocks noGrp="1"/>
          </p:cNvSpPr>
          <p:nvPr>
            <p:ph type="title" hasCustomPrompt="1"/>
          </p:nvPr>
        </p:nvSpPr>
        <p:spPr>
          <a:xfrm>
            <a:off x="2157984" y="813816"/>
            <a:ext cx="9485376" cy="438912"/>
          </a:xfrm>
        </p:spPr>
        <p:txBody>
          <a:bodyPr/>
          <a:lstStyle>
            <a:lvl1pPr>
              <a:defRPr>
                <a:latin typeface="+mj-lt"/>
              </a:defRPr>
            </a:lvl1pPr>
          </a:lstStyle>
          <a:p>
            <a:r>
              <a:rPr lang="en-US" dirty="0"/>
              <a:t>CLICK TO EDIT MASTER TITLE STYLE</a:t>
            </a:r>
          </a:p>
        </p:txBody>
      </p:sp>
      <p:sp>
        <p:nvSpPr>
          <p:cNvPr id="3" name="Slide Number Placeholder 2"/>
          <p:cNvSpPr>
            <a:spLocks noGrp="1"/>
          </p:cNvSpPr>
          <p:nvPr>
            <p:ph type="sldNum" sz="quarter" idx="10"/>
          </p:nvPr>
        </p:nvSpPr>
        <p:spPr>
          <a:xfrm>
            <a:off x="409108" y="502920"/>
            <a:ext cx="1524000" cy="758952"/>
          </a:xfr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4095096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7984" y="813816"/>
            <a:ext cx="9485376" cy="438912"/>
          </a:xfrm>
        </p:spPr>
        <p:txBody>
          <a:bodyPr/>
          <a:lstStyle>
            <a:lvl1pPr>
              <a:defRPr sz="3998">
                <a:solidFill>
                  <a:schemeClr val="tx2"/>
                </a:solidFill>
                <a:latin typeface="+mj-lt"/>
              </a:defRPr>
            </a:lvl1pPr>
          </a:lstStyle>
          <a:p>
            <a:r>
              <a:rPr lang="en-US" dirty="0"/>
              <a:t>CLICK TO EDIT MASTER TITLE STYLE</a:t>
            </a:r>
          </a:p>
        </p:txBody>
      </p:sp>
      <p:sp>
        <p:nvSpPr>
          <p:cNvPr id="5" name="Slide Number Placeholder 5"/>
          <p:cNvSpPr>
            <a:spLocks noGrp="1"/>
          </p:cNvSpPr>
          <p:nvPr>
            <p:ph type="sldNum" sz="quarter" idx="4"/>
          </p:nvPr>
        </p:nvSpPr>
        <p:spPr>
          <a:xfrm>
            <a:off x="409108" y="502920"/>
            <a:ext cx="1524000" cy="758952"/>
          </a:xfrm>
          <a:prstGeom prst="rect">
            <a:avLst/>
          </a:prstGeo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155558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EB0E5-9484-9D70-7063-DB54E0DB7EE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93AFBAE-1EB1-7C6E-FA91-1068071BD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1A4CAAD-7FD7-DE39-18A7-42BE6480BAA1}"/>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5" name="Footer Placeholder 4">
            <a:extLst>
              <a:ext uri="{FF2B5EF4-FFF2-40B4-BE49-F238E27FC236}">
                <a16:creationId xmlns:a16="http://schemas.microsoft.com/office/drawing/2014/main" id="{3969494A-72CA-0A69-131D-42D854C7EB1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2CB91CF-CE93-2FAC-4707-32A816DE18B3}"/>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3168863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icture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7984" y="813816"/>
            <a:ext cx="6576149" cy="438912"/>
          </a:xfrm>
        </p:spPr>
        <p:txBody>
          <a:bodyPr/>
          <a:lstStyle>
            <a:lvl1pPr>
              <a:defRPr sz="3998">
                <a:solidFill>
                  <a:schemeClr val="tx2"/>
                </a:solidFill>
                <a:latin typeface="+mj-lt"/>
              </a:defRPr>
            </a:lvl1pPr>
          </a:lstStyle>
          <a:p>
            <a:r>
              <a:rPr lang="en-US" dirty="0"/>
              <a:t>CLICK TO EDIT MASTER TITLE STYLE</a:t>
            </a:r>
          </a:p>
        </p:txBody>
      </p:sp>
      <p:sp>
        <p:nvSpPr>
          <p:cNvPr id="8" name="Picture Placeholder 7"/>
          <p:cNvSpPr>
            <a:spLocks noGrp="1"/>
          </p:cNvSpPr>
          <p:nvPr>
            <p:ph type="pic" sz="quarter" idx="10"/>
          </p:nvPr>
        </p:nvSpPr>
        <p:spPr>
          <a:xfrm>
            <a:off x="8720493" y="-3"/>
            <a:ext cx="3464984" cy="2783116"/>
          </a:xfrm>
        </p:spPr>
        <p:txBody>
          <a:bodyPr/>
          <a:lstStyle/>
          <a:p>
            <a:r>
              <a:rPr lang="en-US"/>
              <a:t>Click icon to add picture</a:t>
            </a:r>
            <a:endParaRPr lang="en-US" dirty="0"/>
          </a:p>
        </p:txBody>
      </p:sp>
      <p:sp>
        <p:nvSpPr>
          <p:cNvPr id="9" name="Picture Placeholder 7"/>
          <p:cNvSpPr>
            <a:spLocks noGrp="1"/>
          </p:cNvSpPr>
          <p:nvPr>
            <p:ph type="pic" sz="quarter" idx="11"/>
          </p:nvPr>
        </p:nvSpPr>
        <p:spPr>
          <a:xfrm>
            <a:off x="8720493" y="4466880"/>
            <a:ext cx="3464984" cy="2391121"/>
          </a:xfrm>
        </p:spPr>
        <p:txBody>
          <a:bodyPr/>
          <a:lstStyle/>
          <a:p>
            <a:r>
              <a:rPr lang="en-US"/>
              <a:t>Click icon to add picture</a:t>
            </a:r>
            <a:endParaRPr lang="en-US" dirty="0"/>
          </a:p>
        </p:txBody>
      </p:sp>
      <p:sp>
        <p:nvSpPr>
          <p:cNvPr id="10" name="Picture Placeholder 7"/>
          <p:cNvSpPr>
            <a:spLocks noGrp="1"/>
          </p:cNvSpPr>
          <p:nvPr>
            <p:ph type="pic" sz="quarter" idx="12"/>
          </p:nvPr>
        </p:nvSpPr>
        <p:spPr>
          <a:xfrm>
            <a:off x="8720493" y="2818653"/>
            <a:ext cx="3464984" cy="1608944"/>
          </a:xfrm>
        </p:spPr>
        <p:txBody>
          <a:bodyPr/>
          <a:lstStyle/>
          <a:p>
            <a:r>
              <a:rPr lang="en-US"/>
              <a:t>Click icon to add picture</a:t>
            </a:r>
            <a:endParaRPr lang="en-US" dirty="0"/>
          </a:p>
        </p:txBody>
      </p:sp>
      <p:sp>
        <p:nvSpPr>
          <p:cNvPr id="7" name="Slide Number Placeholder 5"/>
          <p:cNvSpPr>
            <a:spLocks noGrp="1"/>
          </p:cNvSpPr>
          <p:nvPr>
            <p:ph type="sldNum" sz="quarter" idx="4"/>
          </p:nvPr>
        </p:nvSpPr>
        <p:spPr>
          <a:xfrm>
            <a:off x="409108" y="502920"/>
            <a:ext cx="1524000" cy="758952"/>
          </a:xfrm>
          <a:prstGeom prst="rect">
            <a:avLst/>
          </a:prstGeo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41413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74821" y="0"/>
            <a:ext cx="6015728" cy="6863062"/>
          </a:xfrm>
        </p:spPr>
        <p:txBody>
          <a:bodyPr/>
          <a:lstStyle/>
          <a:p>
            <a:r>
              <a:rPr lang="en-US"/>
              <a:t>Click icon to add picture</a:t>
            </a:r>
            <a:endParaRPr lang="en-US" dirty="0"/>
          </a:p>
        </p:txBody>
      </p:sp>
      <p:sp>
        <p:nvSpPr>
          <p:cNvPr id="4" name="Title 1"/>
          <p:cNvSpPr>
            <a:spLocks noGrp="1"/>
          </p:cNvSpPr>
          <p:nvPr>
            <p:ph type="title" hasCustomPrompt="1"/>
          </p:nvPr>
        </p:nvSpPr>
        <p:spPr>
          <a:xfrm>
            <a:off x="2157983" y="813816"/>
            <a:ext cx="9485376" cy="438912"/>
          </a:xfrm>
        </p:spPr>
        <p:txBody>
          <a:bodyPr/>
          <a:lstStyle>
            <a:lvl1pPr>
              <a:defRPr sz="3998">
                <a:solidFill>
                  <a:schemeClr val="tx2"/>
                </a:solidFill>
                <a:latin typeface="+mj-lt"/>
              </a:defRPr>
            </a:lvl1pPr>
          </a:lstStyle>
          <a:p>
            <a:r>
              <a:rPr lang="en-US" dirty="0"/>
              <a:t>CLICK TO EDIT MASTER TITLE STYLE</a:t>
            </a:r>
          </a:p>
        </p:txBody>
      </p:sp>
      <p:sp>
        <p:nvSpPr>
          <p:cNvPr id="8" name="Slide Number Placeholder 5"/>
          <p:cNvSpPr>
            <a:spLocks noGrp="1"/>
          </p:cNvSpPr>
          <p:nvPr>
            <p:ph type="sldNum" sz="quarter" idx="4"/>
          </p:nvPr>
        </p:nvSpPr>
        <p:spPr>
          <a:xfrm>
            <a:off x="409108" y="502920"/>
            <a:ext cx="1524000" cy="758952"/>
          </a:xfrm>
          <a:prstGeom prst="rect">
            <a:avLst/>
          </a:prstGeo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115416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backgroundpolitico.png"/>
          <p:cNvPicPr>
            <a:picLocks noChangeAspect="1"/>
          </p:cNvPicPr>
          <p:nvPr userDrawn="1"/>
        </p:nvPicPr>
        <p:blipFill>
          <a:blip r:embed="rId3"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Tree>
    <p:custDataLst>
      <p:tags r:id="rId1"/>
    </p:custDataLst>
    <p:extLst>
      <p:ext uri="{BB962C8B-B14F-4D97-AF65-F5344CB8AC3E}">
        <p14:creationId xmlns:p14="http://schemas.microsoft.com/office/powerpoint/2010/main" val="665598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E781E0C1-7D4E-C4D2-A99A-5CA97B5F9558}"/>
              </a:ext>
            </a:extLst>
          </p:cNvPr>
          <p:cNvSpPr txBox="1">
            <a:spLocks/>
          </p:cNvSpPr>
          <p:nvPr userDrawn="1"/>
        </p:nvSpPr>
        <p:spPr>
          <a:xfrm>
            <a:off x="1008935" y="5024818"/>
            <a:ext cx="9632302" cy="13296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Bahnschrift" panose="020B05020402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a:solidFill>
                <a:schemeClr val="bg2">
                  <a:lumMod val="50000"/>
                </a:schemeClr>
              </a:solidFill>
            </a:endParaRPr>
          </a:p>
        </p:txBody>
      </p:sp>
      <p:grpSp>
        <p:nvGrpSpPr>
          <p:cNvPr id="5" name="Group 4">
            <a:extLst>
              <a:ext uri="{FF2B5EF4-FFF2-40B4-BE49-F238E27FC236}">
                <a16:creationId xmlns:a16="http://schemas.microsoft.com/office/drawing/2014/main" id="{1FB6360B-050C-ECD1-3788-B56E39846CB1}"/>
              </a:ext>
            </a:extLst>
          </p:cNvPr>
          <p:cNvGrpSpPr>
            <a:grpSpLocks noChangeAspect="1"/>
          </p:cNvGrpSpPr>
          <p:nvPr userDrawn="1"/>
        </p:nvGrpSpPr>
        <p:grpSpPr>
          <a:xfrm>
            <a:off x="9499600" y="5055300"/>
            <a:ext cx="2604184" cy="1446954"/>
            <a:chOff x="499047" y="224753"/>
            <a:chExt cx="2038378" cy="1132578"/>
          </a:xfrm>
        </p:grpSpPr>
        <p:pic>
          <p:nvPicPr>
            <p:cNvPr id="6" name="Picture 5" descr="A picture containing text, vector graphics&#10;&#10;Description automatically generated">
              <a:extLst>
                <a:ext uri="{FF2B5EF4-FFF2-40B4-BE49-F238E27FC236}">
                  <a16:creationId xmlns:a16="http://schemas.microsoft.com/office/drawing/2014/main" id="{CB77FDB2-D16D-4C46-4A20-2755CA75738B}"/>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a:off x="772153" y="228431"/>
              <a:ext cx="644601" cy="1110500"/>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2ECDF2E6-73BF-6C7A-2E61-FB50D776C56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499047" y="246833"/>
              <a:ext cx="497810" cy="1110498"/>
            </a:xfrm>
            <a:prstGeom prst="rect">
              <a:avLst/>
            </a:prstGeom>
          </p:spPr>
        </p:pic>
        <p:pic>
          <p:nvPicPr>
            <p:cNvPr id="8" name="Picture 7" descr="A picture containing doll, toy, vector graphics&#10;&#10;Description automatically generated">
              <a:extLst>
                <a:ext uri="{FF2B5EF4-FFF2-40B4-BE49-F238E27FC236}">
                  <a16:creationId xmlns:a16="http://schemas.microsoft.com/office/drawing/2014/main" id="{AAE025D6-72B4-3C3B-CE28-A2CBE96AF88D}"/>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a:off x="1608817" y="224753"/>
              <a:ext cx="928608" cy="1110499"/>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00B89AAF-F72C-1FB7-C144-385D51F460BF}"/>
                </a:ext>
              </a:extLst>
            </p:cNvPr>
            <p:cNvPicPr>
              <a:picLocks noChangeAspect="1"/>
            </p:cNvPicPr>
            <p:nvPr userDrawn="1"/>
          </p:nvPicPr>
          <p:blipFill>
            <a:blip r:embed="rId5" cstate="screen">
              <a:alphaModFix amt="70000"/>
              <a:extLst>
                <a:ext uri="{28A0092B-C50C-407E-A947-70E740481C1C}">
                  <a14:useLocalDpi xmlns:a14="http://schemas.microsoft.com/office/drawing/2010/main"/>
                </a:ext>
              </a:extLst>
            </a:blip>
            <a:stretch>
              <a:fillRect/>
            </a:stretch>
          </p:blipFill>
          <p:spPr>
            <a:xfrm>
              <a:off x="1204869" y="235791"/>
              <a:ext cx="644601" cy="1110500"/>
            </a:xfrm>
            <a:prstGeom prst="rect">
              <a:avLst/>
            </a:prstGeom>
          </p:spPr>
        </p:pic>
      </p:grpSp>
      <p:pic>
        <p:nvPicPr>
          <p:cNvPr id="10" name="Picture 9" descr="Shape&#10;&#10;Description automatically generated">
            <a:extLst>
              <a:ext uri="{FF2B5EF4-FFF2-40B4-BE49-F238E27FC236}">
                <a16:creationId xmlns:a16="http://schemas.microsoft.com/office/drawing/2014/main" id="{2361B3A6-2587-6DB9-786B-D59B3F19E1F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5232739"/>
            <a:ext cx="12192000" cy="1625261"/>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42363692-9561-6CB8-971B-0FEF5F6660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2017" y="6400245"/>
            <a:ext cx="1755973" cy="368395"/>
          </a:xfrm>
          <a:prstGeom prst="rect">
            <a:avLst/>
          </a:prstGeom>
        </p:spPr>
      </p:pic>
      <p:pic>
        <p:nvPicPr>
          <p:cNvPr id="13" name="Picture 12" descr="A green sign with white text&#10;&#10;Description automatically generated">
            <a:extLst>
              <a:ext uri="{FF2B5EF4-FFF2-40B4-BE49-F238E27FC236}">
                <a16:creationId xmlns:a16="http://schemas.microsoft.com/office/drawing/2014/main" id="{B5EC7202-C607-B0DF-0ED6-D0660095751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336" y="455624"/>
            <a:ext cx="1651713" cy="869323"/>
          </a:xfrm>
          <a:prstGeom prst="rect">
            <a:avLst/>
          </a:prstGeom>
        </p:spPr>
      </p:pic>
      <p:pic>
        <p:nvPicPr>
          <p:cNvPr id="14" name="Picture 13" descr="A blue and green circles with white circles and buildings&#10;&#10;Description automatically generated">
            <a:extLst>
              <a:ext uri="{FF2B5EF4-FFF2-40B4-BE49-F238E27FC236}">
                <a16:creationId xmlns:a16="http://schemas.microsoft.com/office/drawing/2014/main" id="{38F9DB49-FFD4-A5D6-0E49-9A78006D7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177558" y="369924"/>
            <a:ext cx="2598782" cy="577410"/>
          </a:xfrm>
          <a:prstGeom prst="rect">
            <a:avLst/>
          </a:prstGeom>
        </p:spPr>
      </p:pic>
      <p:sp>
        <p:nvSpPr>
          <p:cNvPr id="16" name="Title 1">
            <a:extLst>
              <a:ext uri="{FF2B5EF4-FFF2-40B4-BE49-F238E27FC236}">
                <a16:creationId xmlns:a16="http://schemas.microsoft.com/office/drawing/2014/main" id="{4CC10585-B66D-2364-BFC7-E5ADB3380DF9}"/>
              </a:ext>
            </a:extLst>
          </p:cNvPr>
          <p:cNvSpPr>
            <a:spLocks noGrp="1"/>
          </p:cNvSpPr>
          <p:nvPr>
            <p:ph type="ctrTitle"/>
          </p:nvPr>
        </p:nvSpPr>
        <p:spPr>
          <a:xfrm>
            <a:off x="1073020" y="2369125"/>
            <a:ext cx="9037762" cy="962846"/>
          </a:xfrm>
        </p:spPr>
        <p:txBody>
          <a:bodyPr anchor="t">
            <a:normAutofit/>
          </a:bodyPr>
          <a:lstStyle>
            <a:lvl1pPr algn="l">
              <a:defRPr sz="3600" b="1">
                <a:solidFill>
                  <a:srgbClr val="38807E"/>
                </a:solidFill>
                <a:latin typeface="Leelawadee" panose="020B0502040204020203" pitchFamily="34" charset="-34"/>
                <a:cs typeface="Leelawadee" panose="020B0502040204020203" pitchFamily="34" charset="-34"/>
              </a:defRPr>
            </a:lvl1pPr>
          </a:lstStyle>
          <a:p>
            <a:r>
              <a:rPr lang="en-US"/>
              <a:t>Click to edit Master title style</a:t>
            </a:r>
            <a:endParaRPr lang="en-GB"/>
          </a:p>
        </p:txBody>
      </p:sp>
    </p:spTree>
    <p:extLst>
      <p:ext uri="{BB962C8B-B14F-4D97-AF65-F5344CB8AC3E}">
        <p14:creationId xmlns:p14="http://schemas.microsoft.com/office/powerpoint/2010/main" val="2285351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7237-69E5-2A3A-AD8C-32CD0D93B1B4}"/>
              </a:ext>
            </a:extLst>
          </p:cNvPr>
          <p:cNvSpPr>
            <a:spLocks noGrp="1"/>
          </p:cNvSpPr>
          <p:nvPr>
            <p:ph type="title"/>
          </p:nvPr>
        </p:nvSpPr>
        <p:spPr>
          <a:xfrm>
            <a:off x="838201" y="136525"/>
            <a:ext cx="9927538" cy="1201259"/>
          </a:xfrm>
        </p:spPr>
        <p:txBody>
          <a:bodyPr>
            <a:normAutofit/>
          </a:bodyPr>
          <a:lstStyle>
            <a:lvl1pPr>
              <a:defRPr sz="3600" b="1">
                <a:solidFill>
                  <a:schemeClr val="tx2">
                    <a:lumMod val="50000"/>
                  </a:schemeClr>
                </a:solidFill>
                <a:latin typeface="Leelawadee" panose="020B0502040204020203" pitchFamily="34" charset="-34"/>
                <a:cs typeface="Leelawadee" panose="020B0502040204020203" pitchFamily="34" charset="-34"/>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26E4DA-6A8E-2697-C151-5A3987B47A90}"/>
              </a:ext>
            </a:extLst>
          </p:cNvPr>
          <p:cNvSpPr>
            <a:spLocks noGrp="1"/>
          </p:cNvSpPr>
          <p:nvPr>
            <p:ph idx="1"/>
          </p:nvPr>
        </p:nvSpPr>
        <p:spPr>
          <a:xfrm>
            <a:off x="838200" y="1576874"/>
            <a:ext cx="10515600" cy="4600090"/>
          </a:xfrm>
        </p:spPr>
        <p:txBody>
          <a:bodyPr/>
          <a:lstStyle>
            <a:lvl1pPr marL="447675" indent="-447675">
              <a:lnSpc>
                <a:spcPct val="114000"/>
              </a:lnSpc>
              <a:spcBef>
                <a:spcPts val="600"/>
              </a:spcBef>
              <a:spcAft>
                <a:spcPts val="600"/>
              </a:spcAft>
              <a:buClr>
                <a:srgbClr val="F2CA20"/>
              </a:buClr>
              <a:buSzPct val="75000"/>
              <a:buFont typeface="Arial" panose="020B0604020202020204" pitchFamily="34" charset="0"/>
              <a:buChar char="►"/>
              <a:defRPr sz="2400">
                <a:latin typeface="Leelawadee" panose="020B0502040204020203" pitchFamily="34" charset="-34"/>
                <a:cs typeface="Leelawadee" panose="020B0502040204020203" pitchFamily="34" charset="-34"/>
              </a:defRPr>
            </a:lvl1pPr>
            <a:lvl2pPr marL="801688" indent="-344488">
              <a:lnSpc>
                <a:spcPct val="114000"/>
              </a:lnSpc>
              <a:spcBef>
                <a:spcPts val="600"/>
              </a:spcBef>
              <a:spcAft>
                <a:spcPts val="600"/>
              </a:spcAft>
              <a:buClr>
                <a:srgbClr val="7DC387"/>
              </a:buClr>
              <a:buSzPct val="100000"/>
              <a:buFont typeface="Wingdings" panose="05000000000000000000" pitchFamily="2" charset="2"/>
              <a:buChar char="§"/>
              <a:defRPr sz="2200">
                <a:latin typeface="Leelawadee" panose="020B0502040204020203" pitchFamily="34" charset="-34"/>
                <a:cs typeface="Leelawadee" panose="020B0502040204020203" pitchFamily="34" charset="-34"/>
              </a:defRPr>
            </a:lvl2pPr>
            <a:lvl3pPr marL="1258888" indent="-344488">
              <a:lnSpc>
                <a:spcPct val="114000"/>
              </a:lnSpc>
              <a:spcBef>
                <a:spcPts val="600"/>
              </a:spcBef>
              <a:spcAft>
                <a:spcPts val="600"/>
              </a:spcAft>
              <a:buClr>
                <a:srgbClr val="FF0000"/>
              </a:buClr>
              <a:buFont typeface="Bahnschrift" panose="020B0502040204020203" pitchFamily="34" charset="0"/>
              <a:buChar char="–"/>
              <a:defRPr>
                <a:latin typeface="Leelawadee" panose="020B0502040204020203" pitchFamily="34" charset="-34"/>
                <a:cs typeface="Leelawadee" panose="020B0502040204020203" pitchFamily="34" charset="-34"/>
              </a:defRPr>
            </a:lvl3pPr>
            <a:lvl4pPr marL="1708150" indent="-336550">
              <a:lnSpc>
                <a:spcPct val="114000"/>
              </a:lnSpc>
              <a:spcBef>
                <a:spcPts val="600"/>
              </a:spcBef>
              <a:spcAft>
                <a:spcPts val="600"/>
              </a:spcAft>
              <a:buClr>
                <a:srgbClr val="7ECDF2"/>
              </a:buClr>
              <a:defRPr>
                <a:latin typeface="Leelawadee" panose="020B0502040204020203" pitchFamily="34" charset="-34"/>
                <a:cs typeface="Leelawadee" panose="020B0502040204020203" pitchFamily="34" charset="-34"/>
              </a:defRPr>
            </a:lvl4pPr>
            <a:lvl5pPr marL="2155825" indent="-327025">
              <a:lnSpc>
                <a:spcPct val="114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3FBCBB3-E4C7-C987-BAA0-03B7E1B43DA5}"/>
              </a:ext>
            </a:extLst>
          </p:cNvPr>
          <p:cNvSpPr>
            <a:spLocks noGrp="1"/>
          </p:cNvSpPr>
          <p:nvPr>
            <p:ph type="sldNum" sz="quarter" idx="12"/>
          </p:nvPr>
        </p:nvSpPr>
        <p:spPr>
          <a:xfrm>
            <a:off x="4724400" y="6356350"/>
            <a:ext cx="2743200" cy="365125"/>
          </a:xfrm>
        </p:spPr>
        <p:txBody>
          <a:bodyPr/>
          <a:lstStyle>
            <a:lvl1pPr algn="ctr">
              <a:defRPr/>
            </a:lvl1pPr>
          </a:lstStyle>
          <a:p>
            <a:fld id="{416C90DD-8CF0-4AD8-8C87-4D113EF0A4FE}" type="slidenum">
              <a:rPr lang="fr-BE" smtClean="0"/>
              <a:pPr/>
              <a:t>‹#›</a:t>
            </a:fld>
            <a:endParaRPr lang="fr-BE"/>
          </a:p>
        </p:txBody>
      </p:sp>
      <p:sp>
        <p:nvSpPr>
          <p:cNvPr id="4" name="Rectangle 3">
            <a:extLst>
              <a:ext uri="{FF2B5EF4-FFF2-40B4-BE49-F238E27FC236}">
                <a16:creationId xmlns:a16="http://schemas.microsoft.com/office/drawing/2014/main" id="{ABAEE3D7-903D-8974-0EE9-2E7243B1BF0C}"/>
              </a:ext>
            </a:extLst>
          </p:cNvPr>
          <p:cNvSpPr/>
          <p:nvPr userDrawn="1"/>
        </p:nvSpPr>
        <p:spPr>
          <a:xfrm flipH="1">
            <a:off x="571839" y="-5006"/>
            <a:ext cx="45719" cy="1260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een sign with white text&#10;&#10;Description automatically generated">
            <a:extLst>
              <a:ext uri="{FF2B5EF4-FFF2-40B4-BE49-F238E27FC236}">
                <a16:creationId xmlns:a16="http://schemas.microsoft.com/office/drawing/2014/main" id="{D8052428-FEDD-6DB2-BF22-3895C60000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09417" y="189778"/>
            <a:ext cx="1082583" cy="556671"/>
          </a:xfrm>
          <a:prstGeom prst="rect">
            <a:avLst/>
          </a:prstGeom>
        </p:spPr>
      </p:pic>
    </p:spTree>
    <p:extLst>
      <p:ext uri="{BB962C8B-B14F-4D97-AF65-F5344CB8AC3E}">
        <p14:creationId xmlns:p14="http://schemas.microsoft.com/office/powerpoint/2010/main" val="12668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hanks">
    <p:spTree>
      <p:nvGrpSpPr>
        <p:cNvPr id="1" name=""/>
        <p:cNvGrpSpPr/>
        <p:nvPr/>
      </p:nvGrpSpPr>
      <p:grpSpPr>
        <a:xfrm>
          <a:off x="0" y="0"/>
          <a:ext cx="0" cy="0"/>
          <a:chOff x="0" y="0"/>
          <a:chExt cx="0" cy="0"/>
        </a:xfrm>
      </p:grpSpPr>
      <p:pic>
        <p:nvPicPr>
          <p:cNvPr id="15" name="Picture 14" descr="A black background with white text&#10;&#10;Description automatically generated">
            <a:extLst>
              <a:ext uri="{FF2B5EF4-FFF2-40B4-BE49-F238E27FC236}">
                <a16:creationId xmlns:a16="http://schemas.microsoft.com/office/drawing/2014/main" id="{DFC4AA73-13E0-A7AE-081F-5F9A59CFF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2017" y="6422017"/>
            <a:ext cx="1755973" cy="368395"/>
          </a:xfrm>
          <a:prstGeom prst="rect">
            <a:avLst/>
          </a:prstGeom>
        </p:spPr>
      </p:pic>
      <p:grpSp>
        <p:nvGrpSpPr>
          <p:cNvPr id="3" name="Group 2">
            <a:extLst>
              <a:ext uri="{FF2B5EF4-FFF2-40B4-BE49-F238E27FC236}">
                <a16:creationId xmlns:a16="http://schemas.microsoft.com/office/drawing/2014/main" id="{9EA177C7-8CF6-E7BE-439C-29CC75E4DEFE}"/>
              </a:ext>
            </a:extLst>
          </p:cNvPr>
          <p:cNvGrpSpPr>
            <a:grpSpLocks noChangeAspect="1"/>
          </p:cNvGrpSpPr>
          <p:nvPr userDrawn="1"/>
        </p:nvGrpSpPr>
        <p:grpSpPr>
          <a:xfrm>
            <a:off x="8831287" y="4683967"/>
            <a:ext cx="3272497" cy="1818287"/>
            <a:chOff x="499047" y="224753"/>
            <a:chExt cx="2038378" cy="1132578"/>
          </a:xfrm>
        </p:grpSpPr>
        <p:pic>
          <p:nvPicPr>
            <p:cNvPr id="4" name="Picture 3" descr="A picture containing text, vector graphics&#10;&#10;Description automatically generated">
              <a:extLst>
                <a:ext uri="{FF2B5EF4-FFF2-40B4-BE49-F238E27FC236}">
                  <a16:creationId xmlns:a16="http://schemas.microsoft.com/office/drawing/2014/main" id="{FE3A7568-D371-1427-D07F-745D712C08FD}"/>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772153" y="228431"/>
              <a:ext cx="644601" cy="1110500"/>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9F188E3F-6EFB-CAA6-3822-E598CF3598EA}"/>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a:off x="499047" y="246833"/>
              <a:ext cx="497810" cy="1110498"/>
            </a:xfrm>
            <a:prstGeom prst="rect">
              <a:avLst/>
            </a:prstGeom>
          </p:spPr>
        </p:pic>
        <p:pic>
          <p:nvPicPr>
            <p:cNvPr id="17" name="Picture 16" descr="A picture containing doll, toy, vector graphics&#10;&#10;Description automatically generated">
              <a:extLst>
                <a:ext uri="{FF2B5EF4-FFF2-40B4-BE49-F238E27FC236}">
                  <a16:creationId xmlns:a16="http://schemas.microsoft.com/office/drawing/2014/main" id="{A5B500BB-5EC7-AEFC-A199-D9D73D70B1AA}"/>
                </a:ext>
              </a:extLst>
            </p:cNvPr>
            <p:cNvPicPr>
              <a:picLocks noChangeAspect="1"/>
            </p:cNvPicPr>
            <p:nvPr userDrawn="1"/>
          </p:nvPicPr>
          <p:blipFill>
            <a:blip r:embed="rId5" cstate="screen">
              <a:alphaModFix amt="70000"/>
              <a:extLst>
                <a:ext uri="{28A0092B-C50C-407E-A947-70E740481C1C}">
                  <a14:useLocalDpi xmlns:a14="http://schemas.microsoft.com/office/drawing/2010/main"/>
                </a:ext>
              </a:extLst>
            </a:blip>
            <a:stretch>
              <a:fillRect/>
            </a:stretch>
          </p:blipFill>
          <p:spPr>
            <a:xfrm>
              <a:off x="1608817" y="224753"/>
              <a:ext cx="928608" cy="1110499"/>
            </a:xfrm>
            <a:prstGeom prst="rect">
              <a:avLst/>
            </a:prstGeom>
          </p:spPr>
        </p:pic>
        <p:pic>
          <p:nvPicPr>
            <p:cNvPr id="20" name="Picture 19" descr="A picture containing toy, vector graphics, doll&#10;&#10;Description automatically generated">
              <a:extLst>
                <a:ext uri="{FF2B5EF4-FFF2-40B4-BE49-F238E27FC236}">
                  <a16:creationId xmlns:a16="http://schemas.microsoft.com/office/drawing/2014/main" id="{0A7D2BD0-F04D-3B44-ABCB-57BF8B306806}"/>
                </a:ext>
              </a:extLst>
            </p:cNvPr>
            <p:cNvPicPr>
              <a:picLocks noChangeAspect="1"/>
            </p:cNvPicPr>
            <p:nvPr userDrawn="1"/>
          </p:nvPicPr>
          <p:blipFill>
            <a:blip r:embed="rId6" cstate="screen">
              <a:alphaModFix amt="70000"/>
              <a:extLst>
                <a:ext uri="{28A0092B-C50C-407E-A947-70E740481C1C}">
                  <a14:useLocalDpi xmlns:a14="http://schemas.microsoft.com/office/drawing/2010/main"/>
                </a:ext>
              </a:extLst>
            </a:blip>
            <a:stretch>
              <a:fillRect/>
            </a:stretch>
          </p:blipFill>
          <p:spPr>
            <a:xfrm>
              <a:off x="1204869" y="235791"/>
              <a:ext cx="644601" cy="1110500"/>
            </a:xfrm>
            <a:prstGeom prst="rect">
              <a:avLst/>
            </a:prstGeom>
          </p:spPr>
        </p:pic>
      </p:grpSp>
      <p:sp>
        <p:nvSpPr>
          <p:cNvPr id="22" name="Title 1">
            <a:extLst>
              <a:ext uri="{FF2B5EF4-FFF2-40B4-BE49-F238E27FC236}">
                <a16:creationId xmlns:a16="http://schemas.microsoft.com/office/drawing/2014/main" id="{B476AF3F-86B5-77F6-6226-B57958413532}"/>
              </a:ext>
            </a:extLst>
          </p:cNvPr>
          <p:cNvSpPr>
            <a:spLocks noGrp="1"/>
          </p:cNvSpPr>
          <p:nvPr>
            <p:ph type="title" hasCustomPrompt="1"/>
          </p:nvPr>
        </p:nvSpPr>
        <p:spPr>
          <a:xfrm>
            <a:off x="4281115" y="1368669"/>
            <a:ext cx="4294560" cy="973000"/>
          </a:xfrm>
        </p:spPr>
        <p:txBody>
          <a:bodyPr/>
          <a:lstStyle>
            <a:lvl1pPr algn="ctr">
              <a:defRPr b="1">
                <a:solidFill>
                  <a:srgbClr val="38807E"/>
                </a:solidFill>
                <a:latin typeface="Leelawadee" panose="020B0502040204020203" pitchFamily="34" charset="-34"/>
                <a:cs typeface="Leelawadee" panose="020B0502040204020203" pitchFamily="34" charset="-34"/>
              </a:defRPr>
            </a:lvl1pPr>
          </a:lstStyle>
          <a:p>
            <a:r>
              <a:rPr lang="en-US"/>
              <a:t>Thank you!</a:t>
            </a:r>
            <a:endParaRPr lang="en-GB"/>
          </a:p>
        </p:txBody>
      </p:sp>
      <p:sp>
        <p:nvSpPr>
          <p:cNvPr id="23" name="TextBox 22">
            <a:extLst>
              <a:ext uri="{FF2B5EF4-FFF2-40B4-BE49-F238E27FC236}">
                <a16:creationId xmlns:a16="http://schemas.microsoft.com/office/drawing/2014/main" id="{67B44597-80F1-789C-394E-CC673557D57B}"/>
              </a:ext>
            </a:extLst>
          </p:cNvPr>
          <p:cNvSpPr txBox="1"/>
          <p:nvPr userDrawn="1"/>
        </p:nvSpPr>
        <p:spPr>
          <a:xfrm>
            <a:off x="5056687" y="4342646"/>
            <a:ext cx="2645853" cy="276999"/>
          </a:xfrm>
          <a:prstGeom prst="rect">
            <a:avLst/>
          </a:prstGeom>
          <a:noFill/>
        </p:spPr>
        <p:txBody>
          <a:bodyPr wrap="none" rtlCol="0">
            <a:spAutoFit/>
          </a:bodyPr>
          <a:lstStyle/>
          <a:p>
            <a:r>
              <a:rPr lang="en-GB" sz="1200" b="0">
                <a:solidFill>
                  <a:srgbClr val="38807E"/>
                </a:solidFill>
                <a:hlinkClick r:id="rId7">
                  <a:extLst>
                    <a:ext uri="{A12FA001-AC4F-418D-AE19-62706E023703}">
                      <ahyp:hlinkClr xmlns:ahyp="http://schemas.microsoft.com/office/drawing/2018/hyperlinkcolor" val="tx"/>
                    </a:ext>
                  </a:extLst>
                </a:hlinkClick>
              </a:rPr>
              <a:t>www.ruralpact.rural-vision.europa.eu</a:t>
            </a:r>
            <a:endParaRPr lang="en-GB" sz="1200" b="0">
              <a:solidFill>
                <a:srgbClr val="38807E"/>
              </a:solidFill>
            </a:endParaRPr>
          </a:p>
        </p:txBody>
      </p:sp>
      <p:sp>
        <p:nvSpPr>
          <p:cNvPr id="24" name="Text Box 9">
            <a:extLst>
              <a:ext uri="{FF2B5EF4-FFF2-40B4-BE49-F238E27FC236}">
                <a16:creationId xmlns:a16="http://schemas.microsoft.com/office/drawing/2014/main" id="{3DFC25B1-6255-E729-C302-AF02DF75D749}"/>
              </a:ext>
            </a:extLst>
          </p:cNvPr>
          <p:cNvSpPr txBox="1"/>
          <p:nvPr userDrawn="1"/>
        </p:nvSpPr>
        <p:spPr>
          <a:xfrm>
            <a:off x="3517190" y="2772499"/>
            <a:ext cx="5724849" cy="790575"/>
          </a:xfrm>
          <a:prstGeom prst="roundRect">
            <a:avLst>
              <a:gd name="adj" fmla="val 50000"/>
            </a:avLst>
          </a:prstGeom>
          <a:solidFill>
            <a:schemeClr val="accent5">
              <a:alpha val="89804"/>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Bef>
                <a:spcPts val="300"/>
              </a:spcBef>
              <a:spcAft>
                <a:spcPts val="300"/>
              </a:spcAft>
            </a:pPr>
            <a:r>
              <a:rPr lang="en-GB" sz="1400" b="1">
                <a:solidFill>
                  <a:srgbClr val="FFFFFF"/>
                </a:solidFill>
                <a:effectLst/>
                <a:latin typeface="Leelawadee UI" panose="020B0502040204020203" pitchFamily="34" charset="-34"/>
                <a:ea typeface="Arial" panose="020B0604020202020204" pitchFamily="34" charset="0"/>
                <a:cs typeface="Leelawadee UI" panose="020B0502040204020203" pitchFamily="34" charset="-34"/>
              </a:rPr>
              <a:t>Join the Rural Pact Community and online platform</a:t>
            </a:r>
            <a:endParaRPr lang="en-GB" sz="1400">
              <a:effectLst/>
              <a:latin typeface="Leelawadee UI" panose="020B0502040204020203" pitchFamily="34" charset="-34"/>
              <a:ea typeface="Arial" panose="020B0604020202020204" pitchFamily="34" charset="0"/>
              <a:cs typeface="Leelawadee UI" panose="020B0502040204020203" pitchFamily="34" charset="-34"/>
            </a:endParaRPr>
          </a:p>
          <a:p>
            <a:pPr algn="ctr">
              <a:lnSpc>
                <a:spcPct val="115000"/>
              </a:lnSpc>
              <a:spcBef>
                <a:spcPts val="300"/>
              </a:spcBef>
              <a:spcAft>
                <a:spcPts val="300"/>
              </a:spcAft>
            </a:pPr>
            <a:r>
              <a:rPr lang="en-GB" sz="1100" u="sng">
                <a:solidFill>
                  <a:schemeClr val="bg1"/>
                </a:solidFill>
                <a:effectLst/>
                <a:latin typeface="Leelawadee UI" panose="020B0502040204020203" pitchFamily="34" charset="-34"/>
                <a:ea typeface="Arial" panose="020B0604020202020204" pitchFamily="34" charset="0"/>
                <a:cs typeface="Leelawadee UI" panose="020B0502040204020203" pitchFamily="34" charset="-34"/>
                <a:hlinkClick r:id="rId8">
                  <a:extLst>
                    <a:ext uri="{A12FA001-AC4F-418D-AE19-62706E023703}">
                      <ahyp:hlinkClr xmlns:ahyp="http://schemas.microsoft.com/office/drawing/2018/hyperlinkcolor" val="tx"/>
                    </a:ext>
                  </a:extLst>
                </a:hlinkClick>
              </a:rPr>
              <a:t>www.ruralpact.rural-vision.europa.eu/become-member_en</a:t>
            </a:r>
            <a:r>
              <a:rPr lang="en-GB" sz="1100" u="sng">
                <a:solidFill>
                  <a:schemeClr val="bg1"/>
                </a:solidFill>
                <a:effectLst/>
                <a:latin typeface="Leelawadee UI" panose="020B0502040204020203" pitchFamily="34" charset="-34"/>
                <a:ea typeface="Arial" panose="020B0604020202020204" pitchFamily="34" charset="0"/>
                <a:cs typeface="Leelawadee UI" panose="020B0502040204020203" pitchFamily="34" charset="-34"/>
              </a:rPr>
              <a:t> </a:t>
            </a:r>
            <a:r>
              <a:rPr lang="en-GB" sz="1100">
                <a:solidFill>
                  <a:schemeClr val="bg1"/>
                </a:solidFill>
                <a:effectLst/>
                <a:latin typeface="Leelawadee UI" panose="020B0502040204020203" pitchFamily="34" charset="-34"/>
                <a:ea typeface="Arial" panose="020B0604020202020204" pitchFamily="34" charset="0"/>
                <a:cs typeface="Leelawadee UI" panose="020B0502040204020203" pitchFamily="34" charset="-34"/>
              </a:rPr>
              <a:t> </a:t>
            </a:r>
          </a:p>
          <a:p>
            <a:pPr algn="just">
              <a:lnSpc>
                <a:spcPct val="115000"/>
              </a:lnSpc>
              <a:spcBef>
                <a:spcPts val="600"/>
              </a:spcBef>
              <a:spcAft>
                <a:spcPts val="600"/>
              </a:spcAft>
            </a:pPr>
            <a:r>
              <a:rPr lang="en-GB" sz="1000" b="1">
                <a:solidFill>
                  <a:srgbClr val="FFFFFF"/>
                </a:solidFill>
                <a:effectLst/>
                <a:latin typeface="Leelawadee UI" panose="020B0502040204020203" pitchFamily="34" charset="-34"/>
                <a:ea typeface="Arial" panose="020B0604020202020204" pitchFamily="34" charset="0"/>
                <a:cs typeface="Leelawadee UI" panose="020B0502040204020203" pitchFamily="34" charset="-34"/>
              </a:rPr>
              <a:t> </a:t>
            </a:r>
            <a:endParaRPr lang="en-GB" sz="1000">
              <a:effectLst/>
              <a:latin typeface="Leelawadee UI" panose="020B0502040204020203" pitchFamily="34" charset="-34"/>
              <a:ea typeface="Arial" panose="020B0604020202020204" pitchFamily="34" charset="0"/>
              <a:cs typeface="Leelawadee UI" panose="020B0502040204020203" pitchFamily="34" charset="-34"/>
            </a:endParaRPr>
          </a:p>
        </p:txBody>
      </p:sp>
      <p:grpSp>
        <p:nvGrpSpPr>
          <p:cNvPr id="26" name="Group 25">
            <a:extLst>
              <a:ext uri="{FF2B5EF4-FFF2-40B4-BE49-F238E27FC236}">
                <a16:creationId xmlns:a16="http://schemas.microsoft.com/office/drawing/2014/main" id="{9667750B-682C-6960-657F-B8F7B1CB10E7}"/>
              </a:ext>
            </a:extLst>
          </p:cNvPr>
          <p:cNvGrpSpPr/>
          <p:nvPr userDrawn="1"/>
        </p:nvGrpSpPr>
        <p:grpSpPr>
          <a:xfrm>
            <a:off x="5622311" y="3776914"/>
            <a:ext cx="1514605" cy="452281"/>
            <a:chOff x="5324009" y="4161136"/>
            <a:chExt cx="1514605" cy="452281"/>
          </a:xfrm>
        </p:grpSpPr>
        <p:pic>
          <p:nvPicPr>
            <p:cNvPr id="28" name="Picture 37">
              <a:hlinkClick r:id="rId9"/>
              <a:extLst>
                <a:ext uri="{FF2B5EF4-FFF2-40B4-BE49-F238E27FC236}">
                  <a16:creationId xmlns:a16="http://schemas.microsoft.com/office/drawing/2014/main" id="{880FA3EC-011F-543F-0F91-491AD89370F4}"/>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5324009" y="4161136"/>
              <a:ext cx="446476" cy="446476"/>
            </a:xfrm>
            <a:prstGeom prst="rect">
              <a:avLst/>
            </a:prstGeom>
          </p:spPr>
        </p:pic>
        <p:pic>
          <p:nvPicPr>
            <p:cNvPr id="29" name="Picture 38">
              <a:hlinkClick r:id="rId11"/>
              <a:extLst>
                <a:ext uri="{FF2B5EF4-FFF2-40B4-BE49-F238E27FC236}">
                  <a16:creationId xmlns:a16="http://schemas.microsoft.com/office/drawing/2014/main" id="{0DE1EE53-4CC7-EE21-6AAD-93C5225B523A}"/>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5681399" y="4166941"/>
              <a:ext cx="446476" cy="446476"/>
            </a:xfrm>
            <a:prstGeom prst="rect">
              <a:avLst/>
            </a:prstGeom>
          </p:spPr>
        </p:pic>
        <p:pic>
          <p:nvPicPr>
            <p:cNvPr id="30" name="Picture 39">
              <a:hlinkClick r:id="rId13"/>
              <a:extLst>
                <a:ext uri="{FF2B5EF4-FFF2-40B4-BE49-F238E27FC236}">
                  <a16:creationId xmlns:a16="http://schemas.microsoft.com/office/drawing/2014/main" id="{7890E13C-E127-11C9-AC5C-7FA8CFB86F33}"/>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6392214" y="4161137"/>
              <a:ext cx="446400" cy="446400"/>
            </a:xfrm>
            <a:prstGeom prst="rect">
              <a:avLst/>
            </a:prstGeom>
          </p:spPr>
        </p:pic>
        <p:pic>
          <p:nvPicPr>
            <p:cNvPr id="31" name="Picture 40">
              <a:hlinkClick r:id="rId15"/>
              <a:extLst>
                <a:ext uri="{FF2B5EF4-FFF2-40B4-BE49-F238E27FC236}">
                  <a16:creationId xmlns:a16="http://schemas.microsoft.com/office/drawing/2014/main" id="{4E0D4D99-F5DD-17CF-BE29-0FD71F8E4B0E}"/>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6034292" y="4164462"/>
              <a:ext cx="446476" cy="446476"/>
            </a:xfrm>
            <a:prstGeom prst="rect">
              <a:avLst/>
            </a:prstGeom>
          </p:spPr>
        </p:pic>
      </p:grpSp>
      <p:pic>
        <p:nvPicPr>
          <p:cNvPr id="32" name="Picture 9" descr="Shape&#10;&#10;Description automatically generated">
            <a:extLst>
              <a:ext uri="{FF2B5EF4-FFF2-40B4-BE49-F238E27FC236}">
                <a16:creationId xmlns:a16="http://schemas.microsoft.com/office/drawing/2014/main" id="{2C9C834F-CC3C-1B21-D027-CC2C3848450E}"/>
              </a:ext>
            </a:extLst>
          </p:cNvPr>
          <p:cNvPicPr>
            <a:picLocks noChangeAspect="1"/>
          </p:cNvPicPr>
          <p:nvPr userDrawn="1"/>
        </p:nvPicPr>
        <p:blipFill rotWithShape="1">
          <a:blip r:embed="rId17" cstate="print">
            <a:extLst>
              <a:ext uri="{28A0092B-C50C-407E-A947-70E740481C1C}">
                <a14:useLocalDpi xmlns:a14="http://schemas.microsoft.com/office/drawing/2010/main"/>
              </a:ext>
            </a:extLst>
          </a:blip>
          <a:srcRect/>
          <a:stretch/>
        </p:blipFill>
        <p:spPr>
          <a:xfrm>
            <a:off x="0" y="5232739"/>
            <a:ext cx="12192000" cy="1625261"/>
          </a:xfrm>
          <a:prstGeom prst="rect">
            <a:avLst/>
          </a:prstGeom>
        </p:spPr>
      </p:pic>
      <p:pic>
        <p:nvPicPr>
          <p:cNvPr id="33" name="Picture 32" descr="A black background with white text&#10;&#10;Description automatically generated">
            <a:extLst>
              <a:ext uri="{FF2B5EF4-FFF2-40B4-BE49-F238E27FC236}">
                <a16:creationId xmlns:a16="http://schemas.microsoft.com/office/drawing/2014/main" id="{CAE273DE-2F0C-17E3-369C-CED725AB5F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2017" y="6389359"/>
            <a:ext cx="1755973" cy="368395"/>
          </a:xfrm>
          <a:prstGeom prst="rect">
            <a:avLst/>
          </a:prstGeom>
        </p:spPr>
      </p:pic>
      <p:pic>
        <p:nvPicPr>
          <p:cNvPr id="34" name="Picture 33" descr="A green sign with white text&#10;&#10;Description automatically generated">
            <a:extLst>
              <a:ext uri="{FF2B5EF4-FFF2-40B4-BE49-F238E27FC236}">
                <a16:creationId xmlns:a16="http://schemas.microsoft.com/office/drawing/2014/main" id="{F8CF5514-DD07-2A85-A593-13D46319958A}"/>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336" y="453783"/>
            <a:ext cx="1722827" cy="906751"/>
          </a:xfrm>
          <a:prstGeom prst="rect">
            <a:avLst/>
          </a:prstGeom>
        </p:spPr>
      </p:pic>
      <p:pic>
        <p:nvPicPr>
          <p:cNvPr id="35" name="Picture 34" descr="A blue and green circles with white circles and buildings&#10;&#10;Description automatically generated">
            <a:extLst>
              <a:ext uri="{FF2B5EF4-FFF2-40B4-BE49-F238E27FC236}">
                <a16:creationId xmlns:a16="http://schemas.microsoft.com/office/drawing/2014/main" id="{18335284-F416-5118-5CD6-0FAFAF1DCF53}"/>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177558" y="369924"/>
            <a:ext cx="2598782" cy="577410"/>
          </a:xfrm>
          <a:prstGeom prst="rect">
            <a:avLst/>
          </a:prstGeom>
        </p:spPr>
      </p:pic>
    </p:spTree>
    <p:extLst>
      <p:ext uri="{BB962C8B-B14F-4D97-AF65-F5344CB8AC3E}">
        <p14:creationId xmlns:p14="http://schemas.microsoft.com/office/powerpoint/2010/main" val="3152310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4084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in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1"/>
          <p:cNvSpPr>
            <a:spLocks noGrp="1"/>
          </p:cNvSpPr>
          <p:nvPr>
            <p:ph type="title" hasCustomPrompt="1"/>
          </p:nvPr>
        </p:nvSpPr>
        <p:spPr>
          <a:xfrm>
            <a:off x="1048512" y="3986785"/>
            <a:ext cx="8290560" cy="687008"/>
          </a:xfrm>
        </p:spPr>
        <p:txBody>
          <a:bodyPr/>
          <a:lstStyle>
            <a:lvl1pPr>
              <a:defRPr sz="3998">
                <a:solidFill>
                  <a:schemeClr val="bg1">
                    <a:lumMod val="95000"/>
                  </a:schemeClr>
                </a:solidFill>
                <a:latin typeface="+mj-lt"/>
              </a:defRPr>
            </a:lvl1pPr>
          </a:lstStyle>
          <a:p>
            <a:r>
              <a:rPr lang="en-US" dirty="0"/>
              <a:t>CLICK TO EDIT MASTER TITLE STYLE</a:t>
            </a:r>
          </a:p>
        </p:txBody>
      </p:sp>
      <p:sp>
        <p:nvSpPr>
          <p:cNvPr id="6" name="Slide Number Placeholder 5"/>
          <p:cNvSpPr>
            <a:spLocks noGrp="1"/>
          </p:cNvSpPr>
          <p:nvPr>
            <p:ph type="sldNum" sz="quarter" idx="4"/>
          </p:nvPr>
        </p:nvSpPr>
        <p:spPr>
          <a:xfrm>
            <a:off x="409108" y="502920"/>
            <a:ext cx="1524000" cy="758952"/>
          </a:xfrm>
          <a:prstGeom prst="rect">
            <a:avLst/>
          </a:prstGeom>
        </p:spPr>
        <p:txBody>
          <a:bodyPr vert="horz" lIns="117263" tIns="58631" rIns="117263" bIns="58631" rtlCol="0" anchor="ctr">
            <a:noAutofit/>
          </a:bodyPr>
          <a:lstStyle>
            <a:lvl1pPr>
              <a:defRPr lang="en-US" smtClean="0"/>
            </a:lvl1pPr>
          </a:lstStyle>
          <a:p>
            <a:pPr algn="r"/>
            <a:fld id="{1D5FD8E6-F10B-BE4A-A5F9-280EB84D0CE7}" type="slidenum">
              <a:rPr lang="en-US" smtClean="0"/>
              <a:pPr algn="r"/>
              <a:t>‹#›</a:t>
            </a:fld>
            <a:endParaRPr lang="en-US" dirty="0"/>
          </a:p>
        </p:txBody>
      </p:sp>
    </p:spTree>
    <p:custDataLst>
      <p:tags r:id="rId1"/>
    </p:custDataLst>
    <p:extLst>
      <p:ext uri="{BB962C8B-B14F-4D97-AF65-F5344CB8AC3E}">
        <p14:creationId xmlns:p14="http://schemas.microsoft.com/office/powerpoint/2010/main" val="129553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B5E50-596A-CDBF-00F1-92444D4B29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3BFFD5B-F390-323F-A2F3-7B0CA6954E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5BB66A-68A2-C28B-C2F0-9AF75873CFF3}"/>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5" name="Footer Placeholder 4">
            <a:extLst>
              <a:ext uri="{FF2B5EF4-FFF2-40B4-BE49-F238E27FC236}">
                <a16:creationId xmlns:a16="http://schemas.microsoft.com/office/drawing/2014/main" id="{6989BCA1-CB1E-937F-F2A5-100A06463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9B5C57B-E4ED-0346-5163-4468E00DE90A}"/>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354353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722D4-A02F-D8B7-FFBE-BF6F32C8814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223BDE0-2789-8FCD-7DEC-0074CB213C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3B52304-7BF7-9EAD-57F7-2A50BA1E4E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E490E00-8A49-F0F0-B683-7CF2611176FE}"/>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6" name="Footer Placeholder 5">
            <a:extLst>
              <a:ext uri="{FF2B5EF4-FFF2-40B4-BE49-F238E27FC236}">
                <a16:creationId xmlns:a16="http://schemas.microsoft.com/office/drawing/2014/main" id="{E0AA34B5-F8CB-FF32-532D-6392A57B599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206B03B-9D47-041D-C9C4-530E7A4B9794}"/>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86583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A471-4506-FB6D-85FB-F5D94645019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85678B2-8339-B600-77D3-4B33C86758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BD1B9-587B-2AB3-7637-4B291A79BB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47F9795-F560-FF59-6D8C-753B9E6EBC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460B9-DF60-0AB5-71DC-610793C78C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7592240-0560-B29E-1A5A-3D7EF6FC4C0E}"/>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8" name="Footer Placeholder 7">
            <a:extLst>
              <a:ext uri="{FF2B5EF4-FFF2-40B4-BE49-F238E27FC236}">
                <a16:creationId xmlns:a16="http://schemas.microsoft.com/office/drawing/2014/main" id="{11FB8520-2CAB-D3E3-AE41-822A6B0036F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2F971A16-4035-891B-85CB-93FB9F3E49AC}"/>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441286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C301-E0D2-734F-19B7-865DF172C05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D3365BF-E548-49FC-2CCE-1DE4838E4ECC}"/>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4" name="Footer Placeholder 3">
            <a:extLst>
              <a:ext uri="{FF2B5EF4-FFF2-40B4-BE49-F238E27FC236}">
                <a16:creationId xmlns:a16="http://schemas.microsoft.com/office/drawing/2014/main" id="{DA0B0BEA-00F8-45F7-B2E2-0A1B2705B93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74DA4C5-0E13-61CE-BA3B-6702A76E9BC4}"/>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1214268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11AE11-D8D2-B32C-46B7-C452CBD7741D}"/>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3" name="Footer Placeholder 2">
            <a:extLst>
              <a:ext uri="{FF2B5EF4-FFF2-40B4-BE49-F238E27FC236}">
                <a16:creationId xmlns:a16="http://schemas.microsoft.com/office/drawing/2014/main" id="{788363C5-F409-C630-2F73-60EE2E0C7831}"/>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64D7D6B-DC2E-EB23-36C8-57CEA6D55D4D}"/>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267804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10BF-002B-00D3-3BE2-76B95118C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D92FF4F-1A46-E41B-3D95-021FE1BFCF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AAD62CC-07FD-A158-E58A-48519D65A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4ED0FF-DF05-AFA5-A151-0C4EA119A9CB}"/>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6" name="Footer Placeholder 5">
            <a:extLst>
              <a:ext uri="{FF2B5EF4-FFF2-40B4-BE49-F238E27FC236}">
                <a16:creationId xmlns:a16="http://schemas.microsoft.com/office/drawing/2014/main" id="{B152CAD9-7A9C-0FB1-5E02-9323BDEA6FA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994EE5C-F882-9971-1A8C-A7B2FA22A6B2}"/>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216071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FE58-B77F-9DFA-CE37-F110E0631B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F4DC78E-D8AE-02F3-17CC-FC7568946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A8216B7-0D95-43BD-3E9C-5FF8A97A3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19C32-04BE-9973-E6B7-3263A73104C9}"/>
              </a:ext>
            </a:extLst>
          </p:cNvPr>
          <p:cNvSpPr>
            <a:spLocks noGrp="1"/>
          </p:cNvSpPr>
          <p:nvPr>
            <p:ph type="dt" sz="half" idx="10"/>
          </p:nvPr>
        </p:nvSpPr>
        <p:spPr/>
        <p:txBody>
          <a:bodyPr/>
          <a:lstStyle/>
          <a:p>
            <a:fld id="{EF1D1F95-9531-4C82-83D1-0B053C0C0E4D}" type="datetimeFigureOut">
              <a:rPr lang="en-IE" smtClean="0"/>
              <a:t>08/10/2025</a:t>
            </a:fld>
            <a:endParaRPr lang="en-IE"/>
          </a:p>
        </p:txBody>
      </p:sp>
      <p:sp>
        <p:nvSpPr>
          <p:cNvPr id="6" name="Footer Placeholder 5">
            <a:extLst>
              <a:ext uri="{FF2B5EF4-FFF2-40B4-BE49-F238E27FC236}">
                <a16:creationId xmlns:a16="http://schemas.microsoft.com/office/drawing/2014/main" id="{64024B10-3F67-B22C-83F4-B429AFA33AA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FA5657A-7D9C-E6DD-9D9A-49CECACF73B5}"/>
              </a:ext>
            </a:extLst>
          </p:cNvPr>
          <p:cNvSpPr>
            <a:spLocks noGrp="1"/>
          </p:cNvSpPr>
          <p:nvPr>
            <p:ph type="sldNum" sz="quarter" idx="12"/>
          </p:nvPr>
        </p:nvSpPr>
        <p:spPr/>
        <p:txBody>
          <a:bodyPr/>
          <a:lstStyle/>
          <a:p>
            <a:fld id="{8DF34F76-ADDA-4CE4-9671-A729D5D5C6C4}" type="slidenum">
              <a:rPr lang="en-IE" smtClean="0"/>
              <a:t>‹#›</a:t>
            </a:fld>
            <a:endParaRPr lang="en-IE"/>
          </a:p>
        </p:txBody>
      </p:sp>
    </p:spTree>
    <p:extLst>
      <p:ext uri="{BB962C8B-B14F-4D97-AF65-F5344CB8AC3E}">
        <p14:creationId xmlns:p14="http://schemas.microsoft.com/office/powerpoint/2010/main" val="2503325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customXml" Target="../../customXml/item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23690F-48AB-79E0-AF2D-F333E4FB31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A6017B9-03D3-9178-930A-74FD746AA6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D0E18F2-A8C2-00A0-4DA7-7B7B5540D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1D1F95-9531-4C82-83D1-0B053C0C0E4D}" type="datetimeFigureOut">
              <a:rPr lang="en-IE" smtClean="0"/>
              <a:t>08/10/2025</a:t>
            </a:fld>
            <a:endParaRPr lang="en-IE"/>
          </a:p>
        </p:txBody>
      </p:sp>
      <p:sp>
        <p:nvSpPr>
          <p:cNvPr id="5" name="Footer Placeholder 4">
            <a:extLst>
              <a:ext uri="{FF2B5EF4-FFF2-40B4-BE49-F238E27FC236}">
                <a16:creationId xmlns:a16="http://schemas.microsoft.com/office/drawing/2014/main" id="{193C617B-E62B-C007-060E-03DCAE7F5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340FA6A0-27A1-9123-19F3-8785E1954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F34F76-ADDA-4CE4-9671-A729D5D5C6C4}" type="slidenum">
              <a:rPr lang="en-IE" smtClean="0"/>
              <a:t>‹#›</a:t>
            </a:fld>
            <a:endParaRPr lang="en-IE"/>
          </a:p>
        </p:txBody>
      </p:sp>
    </p:spTree>
    <p:extLst>
      <p:ext uri="{BB962C8B-B14F-4D97-AF65-F5344CB8AC3E}">
        <p14:creationId xmlns:p14="http://schemas.microsoft.com/office/powerpoint/2010/main" val="4106044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groundpolitico.png"/>
          <p:cNvPicPr>
            <a:picLocks noChangeAspect="1"/>
          </p:cNvPicPr>
          <p:nvPr/>
        </p:nvPicPr>
        <p:blipFill>
          <a:blip r:embed="rId14"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Placeholder 1"/>
          <p:cNvSpPr>
            <a:spLocks noGrp="1"/>
          </p:cNvSpPr>
          <p:nvPr>
            <p:ph type="title"/>
          </p:nvPr>
        </p:nvSpPr>
        <p:spPr>
          <a:xfrm>
            <a:off x="2156861" y="813816"/>
            <a:ext cx="9486531" cy="438912"/>
          </a:xfrm>
          <a:prstGeom prst="rect">
            <a:avLst/>
          </a:prstGeom>
        </p:spPr>
        <p:txBody>
          <a:bodyPr vert="horz" lIns="117263" tIns="58631" rIns="117263" bIns="58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790837" y="1830298"/>
            <a:ext cx="10529357" cy="4653991"/>
          </a:xfrm>
          <a:prstGeom prst="rect">
            <a:avLst/>
          </a:prstGeom>
        </p:spPr>
        <p:txBody>
          <a:bodyPr vert="horz" lIns="117263" tIns="58631" rIns="117263" bIns="58631"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09108" y="506186"/>
            <a:ext cx="1524000" cy="761564"/>
          </a:xfrm>
          <a:prstGeom prst="rect">
            <a:avLst/>
          </a:prstGeom>
        </p:spPr>
        <p:txBody>
          <a:bodyPr vert="horz" lIns="117263" tIns="58631" rIns="117263" bIns="58631" rtlCol="0" anchor="ctr">
            <a:noAutofit/>
          </a:bodyPr>
          <a:lstStyle>
            <a:lvl1pPr>
              <a:defRPr lang="en-US" sz="6897" smtClean="0">
                <a:solidFill>
                  <a:schemeClr val="bg2">
                    <a:lumMod val="85000"/>
                  </a:schemeClr>
                </a:solidFill>
                <a:latin typeface="+mj-lt"/>
                <a:ea typeface="Roboto Light" panose="02000000000000000000" pitchFamily="2" charset="0"/>
                <a:cs typeface="Roboto Light"/>
              </a:defRPr>
            </a:lvl1pPr>
          </a:lstStyle>
          <a:p>
            <a:pPr algn="r"/>
            <a:fld id="{1D5FD8E6-F10B-BE4A-A5F9-280EB84D0CE7}" type="slidenum">
              <a:rPr lang="en-US" smtClean="0"/>
              <a:pPr algn="r"/>
              <a:t>‹#›</a:t>
            </a:fld>
            <a:endParaRPr lang="en-US" dirty="0"/>
          </a:p>
        </p:txBody>
      </p:sp>
      <p:cxnSp>
        <p:nvCxnSpPr>
          <p:cNvPr id="7" name="Straight Connector 6"/>
          <p:cNvCxnSpPr/>
          <p:nvPr/>
        </p:nvCxnSpPr>
        <p:spPr>
          <a:xfrm>
            <a:off x="1959381" y="-5008"/>
            <a:ext cx="0" cy="1207008"/>
          </a:xfrm>
          <a:prstGeom prst="line">
            <a:avLst/>
          </a:prstGeom>
          <a:ln w="12700" cmpd="sng">
            <a:solidFill>
              <a:schemeClr val="bg2">
                <a:lumMod val="85000"/>
              </a:schemeClr>
            </a:solidFill>
          </a:ln>
          <a:effectLst/>
        </p:spPr>
        <p:style>
          <a:lnRef idx="2">
            <a:schemeClr val="accent1"/>
          </a:lnRef>
          <a:fillRef idx="0">
            <a:schemeClr val="accent1"/>
          </a:fillRef>
          <a:effectRef idx="1">
            <a:schemeClr val="accent1"/>
          </a:effectRef>
          <a:fontRef idx="minor">
            <a:schemeClr val="tx1"/>
          </a:fontRef>
        </p:style>
      </p:cxnSp>
    </p:spTree>
    <p:custDataLst>
      <p:custData r:id="rId12"/>
      <p:tags r:id="rId13"/>
    </p:custDataLst>
    <p:extLst>
      <p:ext uri="{BB962C8B-B14F-4D97-AF65-F5344CB8AC3E}">
        <p14:creationId xmlns:p14="http://schemas.microsoft.com/office/powerpoint/2010/main" val="2207052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lvl1pPr algn="l" defTabSz="586020" rtl="0" eaLnBrk="1" latinLnBrk="0" hangingPunct="1">
        <a:spcBef>
          <a:spcPct val="0"/>
        </a:spcBef>
        <a:buNone/>
        <a:defRPr sz="3998" b="0" kern="1200">
          <a:solidFill>
            <a:schemeClr val="tx2"/>
          </a:solidFill>
          <a:latin typeface="+mj-lt"/>
          <a:ea typeface="Roboto Black" panose="02000000000000000000" pitchFamily="2" charset="0"/>
          <a:cs typeface="Roboto Medium"/>
        </a:defRPr>
      </a:lvl1pPr>
    </p:titleStyle>
    <p:bodyStyle>
      <a:lvl1pPr marL="439515" indent="-439515" algn="l" defTabSz="586020" rtl="0" eaLnBrk="1" latinLnBrk="0" hangingPunct="1">
        <a:spcBef>
          <a:spcPct val="20000"/>
        </a:spcBef>
        <a:buFont typeface="Arial"/>
        <a:buChar char="•"/>
        <a:defRPr sz="2299" kern="1200">
          <a:solidFill>
            <a:schemeClr val="bg2">
              <a:lumMod val="50000"/>
            </a:schemeClr>
          </a:solidFill>
          <a:latin typeface="Open Sans"/>
          <a:ea typeface="+mn-ea"/>
          <a:cs typeface="Open Sans"/>
        </a:defRPr>
      </a:lvl1pPr>
      <a:lvl2pPr marL="952283" indent="-366263" algn="l" defTabSz="586020" rtl="0" eaLnBrk="1" latinLnBrk="0" hangingPunct="1">
        <a:spcBef>
          <a:spcPct val="20000"/>
        </a:spcBef>
        <a:buFont typeface="Arial"/>
        <a:buChar char="–"/>
        <a:defRPr sz="2099" kern="1200">
          <a:solidFill>
            <a:schemeClr val="bg2">
              <a:lumMod val="50000"/>
            </a:schemeClr>
          </a:solidFill>
          <a:latin typeface="Open Sans"/>
          <a:ea typeface="+mn-ea"/>
          <a:cs typeface="Open Sans"/>
        </a:defRPr>
      </a:lvl2pPr>
      <a:lvl3pPr marL="1465050" indent="-293010" algn="l" defTabSz="586020" rtl="0" eaLnBrk="1" latinLnBrk="0" hangingPunct="1">
        <a:spcBef>
          <a:spcPct val="20000"/>
        </a:spcBef>
        <a:buFont typeface="Arial"/>
        <a:buChar char="•"/>
        <a:defRPr sz="1799" kern="1200">
          <a:solidFill>
            <a:schemeClr val="bg2">
              <a:lumMod val="50000"/>
            </a:schemeClr>
          </a:solidFill>
          <a:latin typeface="Open Sans"/>
          <a:ea typeface="+mn-ea"/>
          <a:cs typeface="Open Sans"/>
        </a:defRPr>
      </a:lvl3pPr>
      <a:lvl4pPr marL="2051070" indent="-293010" algn="l" defTabSz="586020" rtl="0" eaLnBrk="1" latinLnBrk="0" hangingPunct="1">
        <a:spcBef>
          <a:spcPct val="20000"/>
        </a:spcBef>
        <a:buFont typeface="Arial"/>
        <a:buChar char="–"/>
        <a:defRPr sz="1499" kern="1200">
          <a:solidFill>
            <a:schemeClr val="bg2">
              <a:lumMod val="50000"/>
            </a:schemeClr>
          </a:solidFill>
          <a:latin typeface="Open Sans"/>
          <a:ea typeface="+mn-ea"/>
          <a:cs typeface="Open Sans"/>
        </a:defRPr>
      </a:lvl4pPr>
      <a:lvl5pPr marL="2637091" indent="-293010" algn="l" defTabSz="586020" rtl="0" eaLnBrk="1" latinLnBrk="0" hangingPunct="1">
        <a:spcBef>
          <a:spcPct val="20000"/>
        </a:spcBef>
        <a:buFont typeface="Arial"/>
        <a:buChar char="»"/>
        <a:defRPr sz="1499" kern="1200">
          <a:solidFill>
            <a:schemeClr val="bg2">
              <a:lumMod val="50000"/>
            </a:schemeClr>
          </a:solidFill>
          <a:latin typeface="Open Sans"/>
          <a:ea typeface="+mn-ea"/>
          <a:cs typeface="Open Sans"/>
        </a:defRPr>
      </a:lvl5pPr>
      <a:lvl6pPr marL="3223111" indent="-293010" algn="l" defTabSz="586020" rtl="0" eaLnBrk="1" latinLnBrk="0" hangingPunct="1">
        <a:spcBef>
          <a:spcPct val="20000"/>
        </a:spcBef>
        <a:buFont typeface="Arial"/>
        <a:buChar char="•"/>
        <a:defRPr sz="2599" kern="1200">
          <a:solidFill>
            <a:schemeClr val="tx1"/>
          </a:solidFill>
          <a:latin typeface="+mn-lt"/>
          <a:ea typeface="+mn-ea"/>
          <a:cs typeface="+mn-cs"/>
        </a:defRPr>
      </a:lvl6pPr>
      <a:lvl7pPr marL="3809130" indent="-293010" algn="l" defTabSz="586020" rtl="0" eaLnBrk="1" latinLnBrk="0" hangingPunct="1">
        <a:spcBef>
          <a:spcPct val="20000"/>
        </a:spcBef>
        <a:buFont typeface="Arial"/>
        <a:buChar char="•"/>
        <a:defRPr sz="2599" kern="1200">
          <a:solidFill>
            <a:schemeClr val="tx1"/>
          </a:solidFill>
          <a:latin typeface="+mn-lt"/>
          <a:ea typeface="+mn-ea"/>
          <a:cs typeface="+mn-cs"/>
        </a:defRPr>
      </a:lvl7pPr>
      <a:lvl8pPr marL="4395151" indent="-293010" algn="l" defTabSz="586020" rtl="0" eaLnBrk="1" latinLnBrk="0" hangingPunct="1">
        <a:spcBef>
          <a:spcPct val="20000"/>
        </a:spcBef>
        <a:buFont typeface="Arial"/>
        <a:buChar char="•"/>
        <a:defRPr sz="2599" kern="1200">
          <a:solidFill>
            <a:schemeClr val="tx1"/>
          </a:solidFill>
          <a:latin typeface="+mn-lt"/>
          <a:ea typeface="+mn-ea"/>
          <a:cs typeface="+mn-cs"/>
        </a:defRPr>
      </a:lvl8pPr>
      <a:lvl9pPr marL="4981171" indent="-293010" algn="l" defTabSz="586020" rtl="0" eaLnBrk="1" latinLnBrk="0" hangingPunct="1">
        <a:spcBef>
          <a:spcPct val="20000"/>
        </a:spcBef>
        <a:buFont typeface="Arial"/>
        <a:buChar char="•"/>
        <a:defRPr sz="2599" kern="1200">
          <a:solidFill>
            <a:schemeClr val="tx1"/>
          </a:solidFill>
          <a:latin typeface="+mn-lt"/>
          <a:ea typeface="+mn-ea"/>
          <a:cs typeface="+mn-cs"/>
        </a:defRPr>
      </a:lvl9pPr>
    </p:bodyStyle>
    <p:otherStyle>
      <a:defPPr>
        <a:defRPr lang="en-US"/>
      </a:defPPr>
      <a:lvl1pPr marL="0" algn="l" defTabSz="586020" rtl="0" eaLnBrk="1" latinLnBrk="0" hangingPunct="1">
        <a:defRPr sz="2299" kern="1200">
          <a:solidFill>
            <a:schemeClr val="tx1"/>
          </a:solidFill>
          <a:latin typeface="+mn-lt"/>
          <a:ea typeface="+mn-ea"/>
          <a:cs typeface="+mn-cs"/>
        </a:defRPr>
      </a:lvl1pPr>
      <a:lvl2pPr marL="586020" algn="l" defTabSz="586020" rtl="0" eaLnBrk="1" latinLnBrk="0" hangingPunct="1">
        <a:defRPr sz="2299" kern="1200">
          <a:solidFill>
            <a:schemeClr val="tx1"/>
          </a:solidFill>
          <a:latin typeface="+mn-lt"/>
          <a:ea typeface="+mn-ea"/>
          <a:cs typeface="+mn-cs"/>
        </a:defRPr>
      </a:lvl2pPr>
      <a:lvl3pPr marL="1172041" algn="l" defTabSz="586020" rtl="0" eaLnBrk="1" latinLnBrk="0" hangingPunct="1">
        <a:defRPr sz="2299" kern="1200">
          <a:solidFill>
            <a:schemeClr val="tx1"/>
          </a:solidFill>
          <a:latin typeface="+mn-lt"/>
          <a:ea typeface="+mn-ea"/>
          <a:cs typeface="+mn-cs"/>
        </a:defRPr>
      </a:lvl3pPr>
      <a:lvl4pPr marL="1758061" algn="l" defTabSz="586020" rtl="0" eaLnBrk="1" latinLnBrk="0" hangingPunct="1">
        <a:defRPr sz="2299" kern="1200">
          <a:solidFill>
            <a:schemeClr val="tx1"/>
          </a:solidFill>
          <a:latin typeface="+mn-lt"/>
          <a:ea typeface="+mn-ea"/>
          <a:cs typeface="+mn-cs"/>
        </a:defRPr>
      </a:lvl4pPr>
      <a:lvl5pPr marL="2344080" algn="l" defTabSz="586020" rtl="0" eaLnBrk="1" latinLnBrk="0" hangingPunct="1">
        <a:defRPr sz="2299" kern="1200">
          <a:solidFill>
            <a:schemeClr val="tx1"/>
          </a:solidFill>
          <a:latin typeface="+mn-lt"/>
          <a:ea typeface="+mn-ea"/>
          <a:cs typeface="+mn-cs"/>
        </a:defRPr>
      </a:lvl5pPr>
      <a:lvl6pPr marL="2930100" algn="l" defTabSz="586020" rtl="0" eaLnBrk="1" latinLnBrk="0" hangingPunct="1">
        <a:defRPr sz="2299" kern="1200">
          <a:solidFill>
            <a:schemeClr val="tx1"/>
          </a:solidFill>
          <a:latin typeface="+mn-lt"/>
          <a:ea typeface="+mn-ea"/>
          <a:cs typeface="+mn-cs"/>
        </a:defRPr>
      </a:lvl6pPr>
      <a:lvl7pPr marL="3516121" algn="l" defTabSz="586020" rtl="0" eaLnBrk="1" latinLnBrk="0" hangingPunct="1">
        <a:defRPr sz="2299" kern="1200">
          <a:solidFill>
            <a:schemeClr val="tx1"/>
          </a:solidFill>
          <a:latin typeface="+mn-lt"/>
          <a:ea typeface="+mn-ea"/>
          <a:cs typeface="+mn-cs"/>
        </a:defRPr>
      </a:lvl7pPr>
      <a:lvl8pPr marL="4102141" algn="l" defTabSz="586020" rtl="0" eaLnBrk="1" latinLnBrk="0" hangingPunct="1">
        <a:defRPr sz="2299" kern="1200">
          <a:solidFill>
            <a:schemeClr val="tx1"/>
          </a:solidFill>
          <a:latin typeface="+mn-lt"/>
          <a:ea typeface="+mn-ea"/>
          <a:cs typeface="+mn-cs"/>
        </a:defRPr>
      </a:lvl8pPr>
      <a:lvl9pPr marL="4688161" algn="l" defTabSz="586020" rtl="0" eaLnBrk="1" latinLnBrk="0" hangingPunct="1">
        <a:defRPr sz="22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D0A478-CEF5-267B-3BC7-B7CC81A12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0DCE06-BF7E-8011-D90A-3479629CED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46D592B-CC5C-4C4B-3781-6A27E1E61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14F18-5F8D-498B-B124-FADE0289FDE3}" type="datetimeFigureOut">
              <a:rPr lang="fr-BE" smtClean="0"/>
              <a:t>08-10-25</a:t>
            </a:fld>
            <a:endParaRPr lang="fr-BE"/>
          </a:p>
        </p:txBody>
      </p:sp>
      <p:sp>
        <p:nvSpPr>
          <p:cNvPr id="5" name="Footer Placeholder 4">
            <a:extLst>
              <a:ext uri="{FF2B5EF4-FFF2-40B4-BE49-F238E27FC236}">
                <a16:creationId xmlns:a16="http://schemas.microsoft.com/office/drawing/2014/main" id="{EB3C9CAE-A5F2-EB23-3D66-137D4B70A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a:extLst>
              <a:ext uri="{FF2B5EF4-FFF2-40B4-BE49-F238E27FC236}">
                <a16:creationId xmlns:a16="http://schemas.microsoft.com/office/drawing/2014/main" id="{AF5EB7A3-481E-8675-73AE-F4DB92199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6C90DD-8CF0-4AD8-8C87-4D113EF0A4FE}" type="slidenum">
              <a:rPr lang="fr-BE" smtClean="0"/>
              <a:t>‹#›</a:t>
            </a:fld>
            <a:endParaRPr lang="fr-BE"/>
          </a:p>
        </p:txBody>
      </p:sp>
    </p:spTree>
    <p:extLst>
      <p:ext uri="{BB962C8B-B14F-4D97-AF65-F5344CB8AC3E}">
        <p14:creationId xmlns:p14="http://schemas.microsoft.com/office/powerpoint/2010/main" val="6524678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hyperlink" Target="https://www.ucd.ie/citizenrural/" TargetMode="Externa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24.xml"/><Relationship Id="rId6" Type="http://schemas.openxmlformats.org/officeDocument/2006/relationships/image" Target="../media/image36.png"/><Relationship Id="rId5" Type="http://schemas.openxmlformats.org/officeDocument/2006/relationships/hyperlink" Target="https://funding.rural-vision.europa.eu/?lng=en" TargetMode="External"/><Relationship Id="rId4" Type="http://schemas.openxmlformats.org/officeDocument/2006/relationships/hyperlink" Target="https://observatory.rural-vision.europa.eu/?lng=en&amp;ctx=RUROB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hyperlink" Target="https://funding.rural-vision.europa.eu/?lng=en" TargetMode="External"/><Relationship Id="rId12" Type="http://schemas.openxmlformats.org/officeDocument/2006/relationships/image" Target="../media/image41.svg"/><Relationship Id="rId2" Type="http://schemas.openxmlformats.org/officeDocument/2006/relationships/slideLayout" Target="../slideLayouts/slideLayout24.xml"/><Relationship Id="rId1" Type="http://schemas.openxmlformats.org/officeDocument/2006/relationships/tags" Target="../tags/tag25.xml"/><Relationship Id="rId6" Type="http://schemas.openxmlformats.org/officeDocument/2006/relationships/hyperlink" Target="https://observatory.rural-vision.europa.eu/?lng=en&amp;ctx=RUROBS" TargetMode="External"/><Relationship Id="rId11" Type="http://schemas.openxmlformats.org/officeDocument/2006/relationships/image" Target="../media/image40.png"/><Relationship Id="rId5" Type="http://schemas.openxmlformats.org/officeDocument/2006/relationships/image" Target="../media/image30.svg"/><Relationship Id="rId10" Type="http://schemas.openxmlformats.org/officeDocument/2006/relationships/image" Target="../media/image39.svg"/><Relationship Id="rId4" Type="http://schemas.openxmlformats.org/officeDocument/2006/relationships/image" Target="../media/image29.png"/><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27.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hyperlink" Target="https://commission.europa.eu/document/download/3fb8dd83-268e-4e18-b446-cf8963719e0b_en?filename=MFF_National_Regional_Partnership_30.07_12h.pdf"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2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notesSlide" Target="../notesSlides/notesSlide9.xml"/><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slideLayout" Target="../slideLayouts/slideLayout24.xml"/><Relationship Id="rId16" Type="http://schemas.openxmlformats.org/officeDocument/2006/relationships/image" Target="../media/image59.svg"/><Relationship Id="rId1" Type="http://schemas.openxmlformats.org/officeDocument/2006/relationships/tags" Target="../tags/tag38.xml"/><Relationship Id="rId6" Type="http://schemas.openxmlformats.org/officeDocument/2006/relationships/hyperlink" Target="https://ruralpact.rural-vision.europa.eu/publications/rural-pact-coordination-group-rpcg-declaration-future-rural-areas-and-rural_en" TargetMode="External"/><Relationship Id="rId11" Type="http://schemas.openxmlformats.org/officeDocument/2006/relationships/image" Target="../media/image54.png"/><Relationship Id="rId5" Type="http://schemas.openxmlformats.org/officeDocument/2006/relationships/image" Target="../media/image26.sv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25.png"/><Relationship Id="rId9" Type="http://schemas.openxmlformats.org/officeDocument/2006/relationships/image" Target="../media/image52.png"/><Relationship Id="rId14"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2.xml"/><Relationship Id="rId1" Type="http://schemas.openxmlformats.org/officeDocument/2006/relationships/tags" Target="../tags/tag40.xml"/><Relationship Id="rId6" Type="http://schemas.openxmlformats.org/officeDocument/2006/relationships/hyperlink" Target="https://ruralpact.rural-vision.europa.eu/publications/rural-pact-coordination-group-rpcg-declaration-future-rural-areas-and-rural_en" TargetMode="External"/><Relationship Id="rId5" Type="http://schemas.openxmlformats.org/officeDocument/2006/relationships/image" Target="../media/image63.pn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2.xml"/><Relationship Id="rId1" Type="http://schemas.openxmlformats.org/officeDocument/2006/relationships/tags" Target="../tags/tag41.xml"/><Relationship Id="rId6" Type="http://schemas.openxmlformats.org/officeDocument/2006/relationships/hyperlink" Target="https://ruralpact.rural-vision.europa.eu/commitments/rural-pact-ireland-framework-rpif_en" TargetMode="External"/><Relationship Id="rId5" Type="http://schemas.openxmlformats.org/officeDocument/2006/relationships/image" Target="../media/image65.png"/><Relationship Id="rId4" Type="http://schemas.openxmlformats.org/officeDocument/2006/relationships/hyperlink" Target="https://ruralpact.rural-vision.europa.eu/publications/making-rural-pact-happen-member-states_en"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tags" Target="../tags/tag42.xml"/><Relationship Id="rId6" Type="http://schemas.openxmlformats.org/officeDocument/2006/relationships/hyperlink" Target="https://www.ucd.ie/citizenrural/" TargetMode="External"/><Relationship Id="rId5" Type="http://schemas.openxmlformats.org/officeDocument/2006/relationships/hyperlink" Target="mailto:Karen.Keaveney@ucd.ie" TargetMode="Externa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8" Type="http://schemas.openxmlformats.org/officeDocument/2006/relationships/hyperlink" Target="https://cor.europa.eu/en/our-work/opinions/cdr-2569-2024" TargetMode="External"/><Relationship Id="rId13" Type="http://schemas.openxmlformats.org/officeDocument/2006/relationships/hyperlink" Target="https://www.eesc.europa.eu/en/our-work/opinions-information-reports/opinions/aligning-circular-economy-and-bioeconomy-eu-and-national-level" TargetMode="External"/><Relationship Id="rId3" Type="http://schemas.openxmlformats.org/officeDocument/2006/relationships/notesSlide" Target="../notesSlides/notesSlide11.xml"/><Relationship Id="rId7" Type="http://schemas.openxmlformats.org/officeDocument/2006/relationships/hyperlink" Target="https://cor.europa.eu/en/our-work/Pages/OpinionTimeline.aspx?opId=CDR-4320-2022" TargetMode="External"/><Relationship Id="rId12" Type="http://schemas.openxmlformats.org/officeDocument/2006/relationships/hyperlink" Target="https://www.eesc.europa.eu/en/our-work/opinions-information-reports/opinions/towards-greater-involvement-member-states-regions-and-civil-society-actors-implementation-long-term-vision-eus-rural" TargetMode="External"/><Relationship Id="rId17" Type="http://schemas.openxmlformats.org/officeDocument/2006/relationships/image" Target="../media/image69.png"/><Relationship Id="rId2" Type="http://schemas.openxmlformats.org/officeDocument/2006/relationships/slideLayout" Target="../slideLayouts/slideLayout24.xml"/><Relationship Id="rId16" Type="http://schemas.openxmlformats.org/officeDocument/2006/relationships/image" Target="../media/image68.png"/><Relationship Id="rId1" Type="http://schemas.openxmlformats.org/officeDocument/2006/relationships/tags" Target="../tags/tag43.xml"/><Relationship Id="rId6" Type="http://schemas.openxmlformats.org/officeDocument/2006/relationships/hyperlink" Target="https://cor.europa.eu/EN/our-work/Pages/OpinionTimeline.aspx?opId=CDR-3533-2021&amp;_cldee=cHJlc2lkZW50QGVsYXJkLmV1&amp;recipientid=contact-c2a97a534780e8118113005056a043ea-8e5553e9812e49049d9a2bb06e44e621&amp;esid=2fc4fd39-ca7e-ec11-811c-005056a043ea" TargetMode="External"/><Relationship Id="rId11" Type="http://schemas.openxmlformats.org/officeDocument/2006/relationships/hyperlink" Target="https://www.eesc.europa.eu/en/our-work/opinions-information-reports/opinions/role-youth-rural-development" TargetMode="External"/><Relationship Id="rId5" Type="http://schemas.openxmlformats.org/officeDocument/2006/relationships/image" Target="../media/image67.png"/><Relationship Id="rId15" Type="http://schemas.openxmlformats.org/officeDocument/2006/relationships/hyperlink" Target="https://www.europarl.europa.eu/doceo/document/TA-9-2022-0436_EN.html" TargetMode="External"/><Relationship Id="rId10" Type="http://schemas.openxmlformats.org/officeDocument/2006/relationships/hyperlink" Target="https://www.eesc.europa.eu/en/our-work/opinions-information-reports/opinions/impact-high-energy-prices-agricultural-sector-and-rural-areas" TargetMode="External"/><Relationship Id="rId4" Type="http://schemas.openxmlformats.org/officeDocument/2006/relationships/image" Target="../media/image66.jpeg"/><Relationship Id="rId9" Type="http://schemas.openxmlformats.org/officeDocument/2006/relationships/hyperlink" Target="https://www.eesc.europa.eu/en/our-work/opinions-information-reports/opinions/eu-long-term-vision-rural-areas" TargetMode="External"/><Relationship Id="rId14" Type="http://schemas.openxmlformats.org/officeDocument/2006/relationships/hyperlink" Target="https://www.eesc.europa.eu/en/our-work/opinions-information-reports/opinions/strengthening-results-orientation-post-2027-cohesion-policy-challenges-risks-and-opportuniti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4.xml"/><Relationship Id="rId1" Type="http://schemas.openxmlformats.org/officeDocument/2006/relationships/tags" Target="../tags/tag18.xml"/></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24.xml"/><Relationship Id="rId1" Type="http://schemas.openxmlformats.org/officeDocument/2006/relationships/tags" Target="../tags/tag19.xml"/><Relationship Id="rId6" Type="http://schemas.openxmlformats.org/officeDocument/2006/relationships/hyperlink" Target="https://eur-lex.europa.eu/legal-content/EN/TXT/?uri=CELEX%3A52021DC0345"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hyperlink" Target="https://eur-lex.europa.eu/legal-content/EN/TXT/?uri=CELEX%3A52021DC0345" TargetMode="External"/><Relationship Id="rId2" Type="http://schemas.openxmlformats.org/officeDocument/2006/relationships/slideLayout" Target="../slideLayouts/slideLayout24.xml"/><Relationship Id="rId1" Type="http://schemas.openxmlformats.org/officeDocument/2006/relationships/tags" Target="../tags/tag20.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4.xml"/><Relationship Id="rId7" Type="http://schemas.openxmlformats.org/officeDocument/2006/relationships/image" Target="../media/image27.jpeg"/><Relationship Id="rId2" Type="http://schemas.openxmlformats.org/officeDocument/2006/relationships/slideLayout" Target="../slideLayouts/slideLayout24.xml"/><Relationship Id="rId1" Type="http://schemas.openxmlformats.org/officeDocument/2006/relationships/tags" Target="../tags/tag21.xml"/><Relationship Id="rId6" Type="http://schemas.openxmlformats.org/officeDocument/2006/relationships/hyperlink" Target="https://agriculture.ec.europa.eu/overview-vision-agriculture-food/vision-agriculture-and-food_en" TargetMode="External"/><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22.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2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2474" b="12474"/>
          <a:stretch/>
        </p:blipFill>
        <p:spPr>
          <a:xfrm>
            <a:off x="0" y="0"/>
            <a:ext cx="12192000" cy="6858000"/>
          </a:xfrm>
        </p:spPr>
      </p:pic>
      <p:sp>
        <p:nvSpPr>
          <p:cNvPr id="2" name="Title 1"/>
          <p:cNvSpPr>
            <a:spLocks noGrp="1"/>
          </p:cNvSpPr>
          <p:nvPr>
            <p:ph type="title"/>
          </p:nvPr>
        </p:nvSpPr>
        <p:spPr>
          <a:xfrm>
            <a:off x="1048512" y="3319273"/>
            <a:ext cx="10811256" cy="687008"/>
          </a:xfrm>
        </p:spPr>
        <p:txBody>
          <a:bodyPr/>
          <a:lstStyle/>
          <a:p>
            <a:r>
              <a:rPr lang="en-GB" dirty="0"/>
              <a:t>Bridging the Gap: Local Rural Futures in the Context of National and European Strategies</a:t>
            </a:r>
            <a:endParaRPr lang="en-US" dirty="0"/>
          </a:p>
        </p:txBody>
      </p:sp>
      <p:sp>
        <p:nvSpPr>
          <p:cNvPr id="7" name="Title 1"/>
          <p:cNvSpPr txBox="1">
            <a:spLocks/>
          </p:cNvSpPr>
          <p:nvPr/>
        </p:nvSpPr>
        <p:spPr>
          <a:xfrm>
            <a:off x="1043140" y="3731971"/>
            <a:ext cx="8289734" cy="815567"/>
          </a:xfrm>
          <a:prstGeom prst="rect">
            <a:avLst/>
          </a:prstGeom>
        </p:spPr>
        <p:txBody>
          <a:bodyPr lIns="117202" tIns="58600" rIns="117202" bIns="58600" anchor="ctr">
            <a:noAutofit/>
          </a:bodyPr>
          <a:lstStyle>
            <a:lvl1pPr algn="l" defTabSz="457200" rtl="0" eaLnBrk="1" latinLnBrk="0" hangingPunct="1">
              <a:spcBef>
                <a:spcPct val="0"/>
              </a:spcBef>
              <a:buNone/>
              <a:defRPr sz="4000" b="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stStyle>
          <a:p>
            <a:pPr>
              <a:spcBef>
                <a:spcPts val="3076"/>
              </a:spcBef>
            </a:pPr>
            <a:endParaRPr lang="en-JM" sz="4598" spc="-192" dirty="0">
              <a:solidFill>
                <a:schemeClr val="bg2"/>
              </a:solidFill>
              <a:latin typeface="+mj-lt"/>
              <a:ea typeface="Roboto Medium" panose="02000000000000000000" pitchFamily="2" charset="0"/>
              <a:cs typeface="Roboto Medium"/>
            </a:endParaRPr>
          </a:p>
        </p:txBody>
      </p:sp>
      <p:sp>
        <p:nvSpPr>
          <p:cNvPr id="8" name="Text Placeholder 1"/>
          <p:cNvSpPr txBox="1">
            <a:spLocks/>
          </p:cNvSpPr>
          <p:nvPr/>
        </p:nvSpPr>
        <p:spPr>
          <a:xfrm>
            <a:off x="1051560" y="4851740"/>
            <a:ext cx="8290560" cy="1491395"/>
          </a:xfrm>
          <a:prstGeom prst="rect">
            <a:avLst/>
          </a:prstGeom>
        </p:spPr>
        <p:txBody>
          <a:bodyPr lIns="117202" tIns="58600" rIns="117202" bIns="5860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2099" dirty="0">
                <a:solidFill>
                  <a:schemeClr val="bg2">
                    <a:lumMod val="95000"/>
                  </a:schemeClr>
                </a:solidFill>
                <a:ea typeface="Calibri"/>
                <a:cs typeface="Mongolian Baiti" panose="03000500000000000000" pitchFamily="66" charset="0"/>
              </a:rPr>
              <a:t>Associate Professor Karen Keaveney</a:t>
            </a:r>
          </a:p>
          <a:p>
            <a:pPr marL="0" indent="0">
              <a:spcBef>
                <a:spcPts val="0"/>
              </a:spcBef>
              <a:buNone/>
              <a:defRPr/>
            </a:pPr>
            <a:endParaRPr lang="en-US" sz="2099" dirty="0">
              <a:solidFill>
                <a:schemeClr val="bg2">
                  <a:lumMod val="95000"/>
                </a:schemeClr>
              </a:solidFill>
              <a:ea typeface="Calibri"/>
              <a:cs typeface="Mongolian Baiti" panose="03000500000000000000" pitchFamily="66" charset="0"/>
            </a:endParaRPr>
          </a:p>
          <a:p>
            <a:pPr marL="0" indent="0">
              <a:spcBef>
                <a:spcPts val="0"/>
              </a:spcBef>
              <a:buNone/>
              <a:defRPr/>
            </a:pPr>
            <a:r>
              <a:rPr lang="en-US" sz="2099" dirty="0">
                <a:solidFill>
                  <a:schemeClr val="bg2">
                    <a:lumMod val="95000"/>
                  </a:schemeClr>
                </a:solidFill>
                <a:ea typeface="Calibri"/>
                <a:cs typeface="Mongolian Baiti" panose="03000500000000000000" pitchFamily="66" charset="0"/>
              </a:rPr>
              <a:t>Citizen Rural Research Lab</a:t>
            </a:r>
          </a:p>
          <a:p>
            <a:pPr marL="0" indent="0">
              <a:spcBef>
                <a:spcPts val="0"/>
              </a:spcBef>
              <a:buNone/>
              <a:defRPr/>
            </a:pPr>
            <a:r>
              <a:rPr lang="en-US" sz="2099" dirty="0">
                <a:solidFill>
                  <a:schemeClr val="bg2">
                    <a:lumMod val="95000"/>
                  </a:schemeClr>
                </a:solidFill>
                <a:ea typeface="Calibri"/>
                <a:cs typeface="Mongolian Baiti" panose="03000500000000000000" pitchFamily="66" charset="0"/>
              </a:rPr>
              <a:t>UCD School of Agriculture &amp; Food Science</a:t>
            </a:r>
          </a:p>
          <a:p>
            <a:pPr marL="0" indent="0">
              <a:spcBef>
                <a:spcPts val="0"/>
              </a:spcBef>
              <a:buNone/>
              <a:defRPr/>
            </a:pPr>
            <a:r>
              <a:rPr lang="en-US" sz="2099" dirty="0">
                <a:solidFill>
                  <a:schemeClr val="bg2">
                    <a:lumMod val="95000"/>
                  </a:schemeClr>
                </a:solidFill>
                <a:ea typeface="Calibri"/>
                <a:cs typeface="Mongolian Baiti" panose="03000500000000000000" pitchFamily="66" charset="0"/>
                <a:hlinkClick r:id="rId5"/>
              </a:rPr>
              <a:t>https://www.ucd.ie/citizenrural/</a:t>
            </a:r>
            <a:r>
              <a:rPr lang="en-US" sz="2099" dirty="0">
                <a:solidFill>
                  <a:schemeClr val="bg2">
                    <a:lumMod val="95000"/>
                  </a:schemeClr>
                </a:solidFill>
                <a:ea typeface="Calibri"/>
                <a:cs typeface="Mongolian Baiti" panose="03000500000000000000" pitchFamily="66" charset="0"/>
              </a:rPr>
              <a:t> </a:t>
            </a:r>
          </a:p>
        </p:txBody>
      </p:sp>
      <p:cxnSp>
        <p:nvCxnSpPr>
          <p:cNvPr id="35" name="Straight Connector 34"/>
          <p:cNvCxnSpPr/>
          <p:nvPr/>
        </p:nvCxnSpPr>
        <p:spPr>
          <a:xfrm>
            <a:off x="1171201" y="4740036"/>
            <a:ext cx="811698" cy="0"/>
          </a:xfrm>
          <a:prstGeom prst="line">
            <a:avLst/>
          </a:prstGeom>
          <a:ln w="38100" cmpd="sng">
            <a:solidFill>
              <a:schemeClr val="bg2">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051560" y="2475135"/>
            <a:ext cx="10561320" cy="569158"/>
          </a:xfrm>
          <a:prstGeom prst="rect">
            <a:avLst/>
          </a:prstGeom>
          <a:noFill/>
        </p:spPr>
        <p:txBody>
          <a:bodyPr wrap="square" lIns="117202" tIns="58600" rIns="117202" bIns="58600" rtlCol="0">
            <a:noAutofit/>
          </a:bodyPr>
          <a:lstStyle/>
          <a:p>
            <a:pPr lvl="0">
              <a:lnSpc>
                <a:spcPct val="125000"/>
              </a:lnSpc>
            </a:pPr>
            <a:r>
              <a:rPr lang="en-GB" altLang="en-US" sz="2299" dirty="0">
                <a:solidFill>
                  <a:schemeClr val="bg2">
                    <a:lumMod val="95000"/>
                  </a:schemeClr>
                </a:solidFill>
                <a:ea typeface="MS PGothic" panose="020B0600070205080204" pitchFamily="34" charset="-128"/>
                <a:cs typeface="Calibri"/>
                <a:sym typeface="CabinSketch Bold" charset="0"/>
              </a:rPr>
              <a:t>Smart Towns &amp; Villages Conference 2025 ‘Reimagining Rural Ireland’</a:t>
            </a:r>
            <a:endParaRPr lang="en-US" altLang="en-US" sz="2299" dirty="0">
              <a:solidFill>
                <a:schemeClr val="bg2">
                  <a:lumMod val="95000"/>
                </a:schemeClr>
              </a:solidFill>
              <a:ea typeface="MS PGothic" panose="020B0600070205080204" pitchFamily="34" charset="-128"/>
              <a:cs typeface="Calibri"/>
              <a:sym typeface="CabinSketch Bold" charset="0"/>
            </a:endParaRPr>
          </a:p>
        </p:txBody>
      </p:sp>
      <p:sp>
        <p:nvSpPr>
          <p:cNvPr id="3" name="TextBox 2">
            <a:extLst>
              <a:ext uri="{FF2B5EF4-FFF2-40B4-BE49-F238E27FC236}">
                <a16:creationId xmlns:a16="http://schemas.microsoft.com/office/drawing/2014/main" id="{D860745E-3DF1-00BB-664B-0D9579E81B4D}"/>
              </a:ext>
            </a:extLst>
          </p:cNvPr>
          <p:cNvSpPr txBox="1"/>
          <p:nvPr/>
        </p:nvSpPr>
        <p:spPr>
          <a:xfrm>
            <a:off x="8621487" y="6538751"/>
            <a:ext cx="6197600" cy="276999"/>
          </a:xfrm>
          <a:prstGeom prst="rect">
            <a:avLst/>
          </a:prstGeom>
          <a:noFill/>
        </p:spPr>
        <p:txBody>
          <a:bodyPr wrap="square" rtlCol="0">
            <a:spAutoFit/>
          </a:bodyPr>
          <a:lstStyle/>
          <a:p>
            <a:r>
              <a:rPr lang="en-IE" sz="1200" dirty="0">
                <a:solidFill>
                  <a:schemeClr val="bg1"/>
                </a:solidFill>
              </a:rPr>
              <a:t>Photo: </a:t>
            </a:r>
            <a:r>
              <a:rPr lang="en-IE" sz="1200" dirty="0" err="1">
                <a:solidFill>
                  <a:schemeClr val="bg1"/>
                </a:solidFill>
              </a:rPr>
              <a:t>KKeaveney</a:t>
            </a:r>
            <a:r>
              <a:rPr lang="en-IE" sz="1200" dirty="0">
                <a:solidFill>
                  <a:schemeClr val="bg1"/>
                </a:solidFill>
              </a:rPr>
              <a:t>, </a:t>
            </a:r>
            <a:r>
              <a:rPr lang="en-IE" sz="1200" dirty="0" err="1">
                <a:solidFill>
                  <a:schemeClr val="bg1"/>
                </a:solidFill>
              </a:rPr>
              <a:t>Portrunny</a:t>
            </a:r>
            <a:r>
              <a:rPr lang="en-IE" sz="1200" dirty="0">
                <a:solidFill>
                  <a:schemeClr val="bg1"/>
                </a:solidFill>
              </a:rPr>
              <a:t>, Roscommon, IRL</a:t>
            </a:r>
          </a:p>
        </p:txBody>
      </p:sp>
    </p:spTree>
    <p:custDataLst>
      <p:tags r:id="rId1"/>
    </p:custDataLst>
    <p:extLst>
      <p:ext uri="{BB962C8B-B14F-4D97-AF65-F5344CB8AC3E}">
        <p14:creationId xmlns:p14="http://schemas.microsoft.com/office/powerpoint/2010/main" val="99818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E231D0-FD7B-5921-4916-C52301D801DE}"/>
              </a:ext>
            </a:extLst>
          </p:cNvPr>
          <p:cNvSpPr/>
          <p:nvPr/>
        </p:nvSpPr>
        <p:spPr>
          <a:xfrm>
            <a:off x="986385" y="1337784"/>
            <a:ext cx="6920082" cy="4856760"/>
          </a:xfrm>
          <a:prstGeom prst="rect">
            <a:avLst/>
          </a:prstGeom>
          <a:noFill/>
          <a:ln w="190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Leelawadee"/>
              <a:ea typeface="+mn-ea"/>
              <a:cs typeface="+mn-cs"/>
            </a:endParaRPr>
          </a:p>
        </p:txBody>
      </p:sp>
      <p:sp>
        <p:nvSpPr>
          <p:cNvPr id="2" name="Title 1">
            <a:extLst>
              <a:ext uri="{FF2B5EF4-FFF2-40B4-BE49-F238E27FC236}">
                <a16:creationId xmlns:a16="http://schemas.microsoft.com/office/drawing/2014/main" id="{2D84367E-8232-9831-6619-490DD9777367}"/>
              </a:ext>
            </a:extLst>
          </p:cNvPr>
          <p:cNvSpPr>
            <a:spLocks noGrp="1"/>
          </p:cNvSpPr>
          <p:nvPr>
            <p:ph type="title"/>
          </p:nvPr>
        </p:nvSpPr>
        <p:spPr/>
        <p:txBody>
          <a:bodyPr/>
          <a:lstStyle/>
          <a:p>
            <a:r>
              <a:rPr lang="en-US" dirty="0">
                <a:solidFill>
                  <a:srgbClr val="1C726F"/>
                </a:solidFill>
              </a:rPr>
              <a:t>The rural action plan: horizontal actions</a:t>
            </a:r>
            <a:endParaRPr lang="en-GB" dirty="0">
              <a:solidFill>
                <a:srgbClr val="1C726F"/>
              </a:solidFill>
            </a:endParaRPr>
          </a:p>
        </p:txBody>
      </p:sp>
      <p:sp>
        <p:nvSpPr>
          <p:cNvPr id="3" name="Content Placeholder 2">
            <a:extLst>
              <a:ext uri="{FF2B5EF4-FFF2-40B4-BE49-F238E27FC236}">
                <a16:creationId xmlns:a16="http://schemas.microsoft.com/office/drawing/2014/main" id="{0DCB25A1-AF5C-225B-D5F8-B5E05A84C9AA}"/>
              </a:ext>
            </a:extLst>
          </p:cNvPr>
          <p:cNvSpPr>
            <a:spLocks noGrp="1"/>
          </p:cNvSpPr>
          <p:nvPr>
            <p:ph idx="1"/>
          </p:nvPr>
        </p:nvSpPr>
        <p:spPr>
          <a:xfrm>
            <a:off x="2779935" y="2480903"/>
            <a:ext cx="4199512" cy="2455245"/>
          </a:xfrm>
          <a:solidFill>
            <a:schemeClr val="bg1">
              <a:alpha val="85000"/>
            </a:schemeClr>
          </a:solidFill>
        </p:spPr>
        <p:txBody>
          <a:bodyPr>
            <a:noAutofit/>
          </a:bodyPr>
          <a:lstStyle/>
          <a:p>
            <a:pPr marL="177800" indent="292100">
              <a:lnSpc>
                <a:spcPct val="100000"/>
              </a:lnSpc>
              <a:buClr>
                <a:schemeClr val="tx1"/>
              </a:buClr>
              <a:buSzPct val="100000"/>
              <a:buFont typeface="+mj-lt"/>
              <a:buAutoNum type="arabicPeriod"/>
            </a:pPr>
            <a:r>
              <a:rPr lang="en-GB" sz="1600" dirty="0"/>
              <a:t> The EU Rural Observatory (</a:t>
            </a:r>
            <a:r>
              <a:rPr lang="en-GB" sz="1600" dirty="0">
                <a:hlinkClick r:id="rId4"/>
              </a:rPr>
              <a:t>more</a:t>
            </a:r>
            <a:r>
              <a:rPr lang="en-GB" sz="1600" dirty="0"/>
              <a:t>)</a:t>
            </a:r>
          </a:p>
          <a:p>
            <a:pPr marL="177800" indent="292100">
              <a:lnSpc>
                <a:spcPct val="100000"/>
              </a:lnSpc>
              <a:buClr>
                <a:schemeClr val="tx1"/>
              </a:buClr>
              <a:buSzPct val="100000"/>
              <a:buFont typeface="+mj-lt"/>
              <a:buAutoNum type="arabicPeriod"/>
            </a:pPr>
            <a:r>
              <a:rPr lang="en-GB" sz="1600" dirty="0"/>
              <a:t> Improved Statistics on rural areas</a:t>
            </a:r>
          </a:p>
          <a:p>
            <a:pPr marL="177800" indent="292100">
              <a:lnSpc>
                <a:spcPct val="100000"/>
              </a:lnSpc>
              <a:buClr>
                <a:schemeClr val="tx1"/>
              </a:buClr>
              <a:buSzPct val="100000"/>
              <a:buFont typeface="+mj-lt"/>
              <a:buAutoNum type="arabicPeriod"/>
            </a:pPr>
            <a:r>
              <a:rPr lang="en-GB" sz="1600" dirty="0"/>
              <a:t> </a:t>
            </a:r>
            <a:r>
              <a:rPr lang="en-GB" sz="1600" b="1" dirty="0">
                <a:solidFill>
                  <a:srgbClr val="1C726F"/>
                </a:solidFill>
              </a:rPr>
              <a:t>Functional Rural Areas</a:t>
            </a:r>
          </a:p>
          <a:p>
            <a:pPr marL="177800" indent="292100">
              <a:lnSpc>
                <a:spcPct val="100000"/>
              </a:lnSpc>
              <a:buClr>
                <a:schemeClr val="tx1"/>
              </a:buClr>
              <a:buSzPct val="100000"/>
              <a:buFont typeface="+mj-lt"/>
              <a:buAutoNum type="arabicPeriod"/>
            </a:pPr>
            <a:r>
              <a:rPr lang="en-GB" sz="1600" dirty="0"/>
              <a:t> </a:t>
            </a:r>
            <a:r>
              <a:rPr lang="en-GB" sz="1600" b="1" dirty="0">
                <a:solidFill>
                  <a:srgbClr val="1C726F"/>
                </a:solidFill>
              </a:rPr>
              <a:t>Rural Proofing </a:t>
            </a:r>
            <a:r>
              <a:rPr lang="en-GB" sz="1600" dirty="0"/>
              <a:t>at EU level</a:t>
            </a:r>
            <a:endParaRPr lang="en-GB" sz="1600" b="1" dirty="0"/>
          </a:p>
          <a:p>
            <a:pPr marL="177800" indent="292100">
              <a:lnSpc>
                <a:spcPct val="100000"/>
              </a:lnSpc>
              <a:buClr>
                <a:schemeClr val="tx1"/>
              </a:buClr>
              <a:buSzPct val="100000"/>
              <a:buFont typeface="+mj-lt"/>
              <a:buAutoNum type="arabicPeriod"/>
            </a:pPr>
            <a:r>
              <a:rPr lang="en-GB" sz="1600" dirty="0"/>
              <a:t> Rural toolkit on EU funding (</a:t>
            </a:r>
            <a:r>
              <a:rPr lang="en-GB" sz="1600" dirty="0">
                <a:hlinkClick r:id="rId5"/>
              </a:rPr>
              <a:t>more</a:t>
            </a:r>
            <a:r>
              <a:rPr lang="en-GB" sz="1600" dirty="0"/>
              <a:t>)</a:t>
            </a:r>
          </a:p>
          <a:p>
            <a:pPr marL="177800" indent="292100">
              <a:lnSpc>
                <a:spcPct val="100000"/>
              </a:lnSpc>
              <a:buClr>
                <a:schemeClr val="tx1"/>
              </a:buClr>
              <a:buSzPct val="100000"/>
              <a:buFont typeface="+mj-lt"/>
              <a:buAutoNum type="arabicPeriod"/>
            </a:pPr>
            <a:r>
              <a:rPr lang="en-GB" sz="1600" dirty="0">
                <a:solidFill>
                  <a:srgbClr val="1C726F"/>
                </a:solidFill>
              </a:rPr>
              <a:t> </a:t>
            </a:r>
            <a:r>
              <a:rPr lang="en-GB" sz="1600" b="1" dirty="0">
                <a:solidFill>
                  <a:srgbClr val="1C726F"/>
                </a:solidFill>
              </a:rPr>
              <a:t>Rural Pact</a:t>
            </a:r>
          </a:p>
        </p:txBody>
      </p:sp>
      <p:sp>
        <p:nvSpPr>
          <p:cNvPr id="5" name="Rectangle: Rounded Corners 4">
            <a:extLst>
              <a:ext uri="{FF2B5EF4-FFF2-40B4-BE49-F238E27FC236}">
                <a16:creationId xmlns:a16="http://schemas.microsoft.com/office/drawing/2014/main" id="{D65C0179-51F0-B900-4BF0-2243CED50229}"/>
              </a:ext>
            </a:extLst>
          </p:cNvPr>
          <p:cNvSpPr/>
          <p:nvPr/>
        </p:nvSpPr>
        <p:spPr>
          <a:xfrm>
            <a:off x="993452" y="2461221"/>
            <a:ext cx="1638299" cy="2408098"/>
          </a:xfrm>
          <a:prstGeom prst="roundRect">
            <a:avLst>
              <a:gd name="adj" fmla="val 0"/>
            </a:avLst>
          </a:prstGeom>
          <a:noFill/>
          <a:ln w="19050">
            <a:solidFill>
              <a:srgbClr val="F7B44B"/>
            </a:solid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Leelawadee"/>
                <a:ea typeface="+mn-ea"/>
                <a:cs typeface="+mn-cs"/>
              </a:rPr>
              <a:t>6 Horizontal actions</a:t>
            </a:r>
            <a:endParaRPr kumimoji="0" lang="en-BE" sz="1800" b="0" i="0" u="none" strike="noStrike" kern="1200" cap="none" spc="0" normalizeH="0" baseline="0" noProof="0">
              <a:ln>
                <a:noFill/>
              </a:ln>
              <a:solidFill>
                <a:prstClr val="black"/>
              </a:solidFill>
              <a:effectLst/>
              <a:uLnTx/>
              <a:uFillTx/>
              <a:latin typeface="Leelawadee"/>
              <a:ea typeface="+mn-ea"/>
              <a:cs typeface="+mn-cs"/>
            </a:endParaRPr>
          </a:p>
        </p:txBody>
      </p:sp>
      <p:sp>
        <p:nvSpPr>
          <p:cNvPr id="11" name="TextBox 10">
            <a:extLst>
              <a:ext uri="{FF2B5EF4-FFF2-40B4-BE49-F238E27FC236}">
                <a16:creationId xmlns:a16="http://schemas.microsoft.com/office/drawing/2014/main" id="{8DA7863E-D502-E5CE-647E-749E5A098C80}"/>
              </a:ext>
            </a:extLst>
          </p:cNvPr>
          <p:cNvSpPr txBox="1"/>
          <p:nvPr/>
        </p:nvSpPr>
        <p:spPr>
          <a:xfrm>
            <a:off x="1022271" y="1857516"/>
            <a:ext cx="9665788" cy="369332"/>
          </a:xfrm>
          <a:prstGeom prst="rect">
            <a:avLst/>
          </a:prstGeom>
          <a:noFill/>
          <a:ln w="19050">
            <a:solidFill>
              <a:srgbClr val="F7B44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7B44B"/>
                </a:solidFill>
                <a:effectLst/>
                <a:uLnTx/>
                <a:uFillTx/>
                <a:latin typeface="Leelawadee"/>
                <a:ea typeface="+mn-ea"/>
                <a:cs typeface="+mn-cs"/>
              </a:rPr>
              <a:t>EU RURAL ACTION PLAN</a:t>
            </a:r>
          </a:p>
        </p:txBody>
      </p:sp>
      <p:pic>
        <p:nvPicPr>
          <p:cNvPr id="7" name="Picture 6">
            <a:extLst>
              <a:ext uri="{FF2B5EF4-FFF2-40B4-BE49-F238E27FC236}">
                <a16:creationId xmlns:a16="http://schemas.microsoft.com/office/drawing/2014/main" id="{CCDB6C9E-1B03-828F-AF38-1F4052F8E4BB}"/>
              </a:ext>
            </a:extLst>
          </p:cNvPr>
          <p:cNvPicPr>
            <a:picLocks noChangeAspect="1"/>
          </p:cNvPicPr>
          <p:nvPr/>
        </p:nvPicPr>
        <p:blipFill>
          <a:blip r:embed="rId6"/>
          <a:srcRect r="54485"/>
          <a:stretch/>
        </p:blipFill>
        <p:spPr>
          <a:xfrm>
            <a:off x="6830372" y="2568986"/>
            <a:ext cx="3857686" cy="2191594"/>
          </a:xfrm>
          <a:prstGeom prst="rect">
            <a:avLst/>
          </a:prstGeom>
        </p:spPr>
      </p:pic>
    </p:spTree>
    <p:custDataLst>
      <p:tags r:id="rId1"/>
    </p:custDataLst>
    <p:extLst>
      <p:ext uri="{BB962C8B-B14F-4D97-AF65-F5344CB8AC3E}">
        <p14:creationId xmlns:p14="http://schemas.microsoft.com/office/powerpoint/2010/main" val="4250306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F9E94-4272-FD5C-2121-E135D1DC05B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B61ADBC-8308-5799-27C4-286BC328DE01}"/>
              </a:ext>
            </a:extLst>
          </p:cNvPr>
          <p:cNvSpPr/>
          <p:nvPr/>
        </p:nvSpPr>
        <p:spPr>
          <a:xfrm>
            <a:off x="986385" y="1337784"/>
            <a:ext cx="6920082" cy="4856760"/>
          </a:xfrm>
          <a:prstGeom prst="rect">
            <a:avLst/>
          </a:prstGeom>
          <a:noFill/>
          <a:ln w="190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Leelawadee"/>
              <a:ea typeface="+mn-ea"/>
              <a:cs typeface="+mn-cs"/>
            </a:endParaRPr>
          </a:p>
        </p:txBody>
      </p:sp>
      <p:sp>
        <p:nvSpPr>
          <p:cNvPr id="2" name="Title 1">
            <a:extLst>
              <a:ext uri="{FF2B5EF4-FFF2-40B4-BE49-F238E27FC236}">
                <a16:creationId xmlns:a16="http://schemas.microsoft.com/office/drawing/2014/main" id="{C884688F-64D4-3997-6FF1-D975BEF4DAA7}"/>
              </a:ext>
            </a:extLst>
          </p:cNvPr>
          <p:cNvSpPr>
            <a:spLocks noGrp="1"/>
          </p:cNvSpPr>
          <p:nvPr>
            <p:ph type="title"/>
          </p:nvPr>
        </p:nvSpPr>
        <p:spPr/>
        <p:txBody>
          <a:bodyPr/>
          <a:lstStyle/>
          <a:p>
            <a:r>
              <a:rPr lang="en-GB" dirty="0">
                <a:solidFill>
                  <a:srgbClr val="1C726F"/>
                </a:solidFill>
              </a:rPr>
              <a:t>The rural action plan: horizontal actions</a:t>
            </a:r>
          </a:p>
        </p:txBody>
      </p:sp>
      <p:grpSp>
        <p:nvGrpSpPr>
          <p:cNvPr id="4" name="Group 3">
            <a:extLst>
              <a:ext uri="{FF2B5EF4-FFF2-40B4-BE49-F238E27FC236}">
                <a16:creationId xmlns:a16="http://schemas.microsoft.com/office/drawing/2014/main" id="{FBA18B0F-2EFB-7234-65A2-7DCF3C627F25}"/>
              </a:ext>
            </a:extLst>
          </p:cNvPr>
          <p:cNvGrpSpPr/>
          <p:nvPr/>
        </p:nvGrpSpPr>
        <p:grpSpPr>
          <a:xfrm>
            <a:off x="838200" y="1511562"/>
            <a:ext cx="3642714" cy="340565"/>
            <a:chOff x="1565212" y="2322784"/>
            <a:chExt cx="3050908" cy="340565"/>
          </a:xfrm>
        </p:grpSpPr>
        <p:cxnSp>
          <p:nvCxnSpPr>
            <p:cNvPr id="7" name="Straight Connector 6">
              <a:extLst>
                <a:ext uri="{FF2B5EF4-FFF2-40B4-BE49-F238E27FC236}">
                  <a16:creationId xmlns:a16="http://schemas.microsoft.com/office/drawing/2014/main" id="{D96797D6-357C-4FBC-DC00-6140AE89F72B}"/>
                </a:ext>
              </a:extLst>
            </p:cNvPr>
            <p:cNvCxnSpPr>
              <a:cxnSpLocks/>
            </p:cNvCxnSpPr>
            <p:nvPr/>
          </p:nvCxnSpPr>
          <p:spPr>
            <a:xfrm>
              <a:off x="1565212" y="2663349"/>
              <a:ext cx="1744123" cy="0"/>
            </a:xfrm>
            <a:prstGeom prst="line">
              <a:avLst/>
            </a:prstGeom>
            <a:ln w="19050">
              <a:solidFill>
                <a:srgbClr val="F7B44B"/>
              </a:solidFill>
            </a:ln>
          </p:spPr>
          <p:style>
            <a:lnRef idx="1">
              <a:schemeClr val="accent1"/>
            </a:lnRef>
            <a:fillRef idx="0">
              <a:schemeClr val="accent1"/>
            </a:fillRef>
            <a:effectRef idx="0">
              <a:schemeClr val="accent1"/>
            </a:effectRef>
            <a:fontRef idx="minor">
              <a:schemeClr val="tx1"/>
            </a:fontRef>
          </p:style>
        </p:cxnSp>
        <p:sp>
          <p:nvSpPr>
            <p:cNvPr id="8" name="TextBox 13">
              <a:extLst>
                <a:ext uri="{FF2B5EF4-FFF2-40B4-BE49-F238E27FC236}">
                  <a16:creationId xmlns:a16="http://schemas.microsoft.com/office/drawing/2014/main" id="{49C5DD21-343E-B94A-3D96-9C735DDD4342}"/>
                </a:ext>
              </a:extLst>
            </p:cNvPr>
            <p:cNvSpPr txBox="1"/>
            <p:nvPr/>
          </p:nvSpPr>
          <p:spPr>
            <a:xfrm>
              <a:off x="1575811" y="2322784"/>
              <a:ext cx="3040309" cy="24622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C726F"/>
                  </a:solidFill>
                  <a:effectLst/>
                  <a:uLnTx/>
                  <a:uFillTx/>
                  <a:latin typeface="Leelawadee"/>
                  <a:ea typeface="Barlow Medium"/>
                  <a:cs typeface="Barlow Medium"/>
                  <a:sym typeface="Barlow Medium"/>
                </a:rPr>
                <a:t>EU Rural Observatory</a:t>
              </a:r>
            </a:p>
          </p:txBody>
        </p:sp>
      </p:grpSp>
      <p:grpSp>
        <p:nvGrpSpPr>
          <p:cNvPr id="36" name="Group 35">
            <a:extLst>
              <a:ext uri="{FF2B5EF4-FFF2-40B4-BE49-F238E27FC236}">
                <a16:creationId xmlns:a16="http://schemas.microsoft.com/office/drawing/2014/main" id="{15877FE9-9001-8181-996B-B6A43E14905E}"/>
              </a:ext>
            </a:extLst>
          </p:cNvPr>
          <p:cNvGrpSpPr/>
          <p:nvPr/>
        </p:nvGrpSpPr>
        <p:grpSpPr>
          <a:xfrm>
            <a:off x="838200" y="6090905"/>
            <a:ext cx="5145911" cy="461665"/>
            <a:chOff x="838200" y="6014705"/>
            <a:chExt cx="5145911" cy="461665"/>
          </a:xfrm>
        </p:grpSpPr>
        <p:grpSp>
          <p:nvGrpSpPr>
            <p:cNvPr id="17" name="Group 16">
              <a:extLst>
                <a:ext uri="{FF2B5EF4-FFF2-40B4-BE49-F238E27FC236}">
                  <a16:creationId xmlns:a16="http://schemas.microsoft.com/office/drawing/2014/main" id="{08E92A4B-8A9F-1493-78F0-ED780E233A72}"/>
                </a:ext>
              </a:extLst>
            </p:cNvPr>
            <p:cNvGrpSpPr>
              <a:grpSpLocks noChangeAspect="1"/>
            </p:cNvGrpSpPr>
            <p:nvPr/>
          </p:nvGrpSpPr>
          <p:grpSpPr>
            <a:xfrm>
              <a:off x="838200" y="6014705"/>
              <a:ext cx="469142" cy="461665"/>
              <a:chOff x="7850409" y="1456152"/>
              <a:chExt cx="554153" cy="554153"/>
            </a:xfrm>
          </p:grpSpPr>
          <p:sp>
            <p:nvSpPr>
              <p:cNvPr id="18" name="Oval 17">
                <a:extLst>
                  <a:ext uri="{FF2B5EF4-FFF2-40B4-BE49-F238E27FC236}">
                    <a16:creationId xmlns:a16="http://schemas.microsoft.com/office/drawing/2014/main" id="{17811A55-CAC2-6964-AC4F-E846A911BD12}"/>
                  </a:ext>
                </a:extLst>
              </p:cNvPr>
              <p:cNvSpPr>
                <a:spLocks noChangeAspect="1"/>
              </p:cNvSpPr>
              <p:nvPr/>
            </p:nvSpPr>
            <p:spPr>
              <a:xfrm>
                <a:off x="7850409" y="1456152"/>
                <a:ext cx="554153" cy="55415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eelawadee"/>
                  <a:ea typeface="+mn-ea"/>
                  <a:cs typeface="+mn-cs"/>
                </a:endParaRPr>
              </a:p>
            </p:txBody>
          </p:sp>
          <p:pic>
            <p:nvPicPr>
              <p:cNvPr id="19" name="Graphic 18" descr="Document with solid fill">
                <a:extLst>
                  <a:ext uri="{FF2B5EF4-FFF2-40B4-BE49-F238E27FC236}">
                    <a16:creationId xmlns:a16="http://schemas.microsoft.com/office/drawing/2014/main" id="{75B56ADE-2D67-C9AF-3B77-E17AAEF772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1850" y="1530357"/>
                <a:ext cx="410936" cy="410936"/>
              </a:xfrm>
              <a:prstGeom prst="rect">
                <a:avLst/>
              </a:prstGeom>
            </p:spPr>
          </p:pic>
        </p:grpSp>
        <p:sp>
          <p:nvSpPr>
            <p:cNvPr id="21" name="TextBox 20">
              <a:extLst>
                <a:ext uri="{FF2B5EF4-FFF2-40B4-BE49-F238E27FC236}">
                  <a16:creationId xmlns:a16="http://schemas.microsoft.com/office/drawing/2014/main" id="{73E96B2C-132C-D262-C45B-E31FE6E331B6}"/>
                </a:ext>
              </a:extLst>
            </p:cNvPr>
            <p:cNvSpPr txBox="1"/>
            <p:nvPr/>
          </p:nvSpPr>
          <p:spPr>
            <a:xfrm>
              <a:off x="1412169" y="6076525"/>
              <a:ext cx="457194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eelawadee"/>
                  <a:ea typeface="+mn-ea"/>
                  <a:cs typeface="+mn-cs"/>
                  <a:hlinkClick r:id="rId6"/>
                </a:rPr>
                <a:t>https://observatory.rural-vision.europa.eu/?lng=en&amp;ctx=RUROBS</a:t>
              </a:r>
              <a:r>
                <a:rPr kumimoji="0" lang="en-GB" sz="1200" b="0" i="0" u="none" strike="noStrike" kern="1200" cap="none" spc="0" normalizeH="0" baseline="0" noProof="0" dirty="0">
                  <a:ln>
                    <a:noFill/>
                  </a:ln>
                  <a:solidFill>
                    <a:prstClr val="black"/>
                  </a:solidFill>
                  <a:effectLst/>
                  <a:uLnTx/>
                  <a:uFillTx/>
                  <a:latin typeface="Leelawadee"/>
                  <a:ea typeface="+mn-ea"/>
                  <a:cs typeface="+mn-cs"/>
                </a:rPr>
                <a:t> </a:t>
              </a:r>
            </a:p>
          </p:txBody>
        </p:sp>
      </p:grpSp>
      <p:grpSp>
        <p:nvGrpSpPr>
          <p:cNvPr id="25" name="Group 24">
            <a:extLst>
              <a:ext uri="{FF2B5EF4-FFF2-40B4-BE49-F238E27FC236}">
                <a16:creationId xmlns:a16="http://schemas.microsoft.com/office/drawing/2014/main" id="{ABA42B37-9F55-29D0-6A17-06861CFD8AE3}"/>
              </a:ext>
            </a:extLst>
          </p:cNvPr>
          <p:cNvGrpSpPr/>
          <p:nvPr/>
        </p:nvGrpSpPr>
        <p:grpSpPr>
          <a:xfrm>
            <a:off x="6670878" y="1511562"/>
            <a:ext cx="3642714" cy="340565"/>
            <a:chOff x="1565212" y="2322784"/>
            <a:chExt cx="3050908" cy="340565"/>
          </a:xfrm>
        </p:grpSpPr>
        <p:cxnSp>
          <p:nvCxnSpPr>
            <p:cNvPr id="26" name="Straight Connector 25">
              <a:extLst>
                <a:ext uri="{FF2B5EF4-FFF2-40B4-BE49-F238E27FC236}">
                  <a16:creationId xmlns:a16="http://schemas.microsoft.com/office/drawing/2014/main" id="{6C3B68C1-11DD-81E1-AF2D-CC3888ED15EA}"/>
                </a:ext>
              </a:extLst>
            </p:cNvPr>
            <p:cNvCxnSpPr>
              <a:cxnSpLocks/>
            </p:cNvCxnSpPr>
            <p:nvPr/>
          </p:nvCxnSpPr>
          <p:spPr>
            <a:xfrm>
              <a:off x="1565212" y="2663349"/>
              <a:ext cx="1744123" cy="0"/>
            </a:xfrm>
            <a:prstGeom prst="line">
              <a:avLst/>
            </a:prstGeom>
            <a:ln w="19050">
              <a:solidFill>
                <a:srgbClr val="F7B44B"/>
              </a:solidFill>
            </a:ln>
          </p:spPr>
          <p:style>
            <a:lnRef idx="1">
              <a:schemeClr val="accent1"/>
            </a:lnRef>
            <a:fillRef idx="0">
              <a:schemeClr val="accent1"/>
            </a:fillRef>
            <a:effectRef idx="0">
              <a:schemeClr val="accent1"/>
            </a:effectRef>
            <a:fontRef idx="minor">
              <a:schemeClr val="tx1"/>
            </a:fontRef>
          </p:style>
        </p:cxnSp>
        <p:sp>
          <p:nvSpPr>
            <p:cNvPr id="27" name="TextBox 13">
              <a:extLst>
                <a:ext uri="{FF2B5EF4-FFF2-40B4-BE49-F238E27FC236}">
                  <a16:creationId xmlns:a16="http://schemas.microsoft.com/office/drawing/2014/main" id="{27E1E044-3B33-E113-98D4-48D09806CC66}"/>
                </a:ext>
              </a:extLst>
            </p:cNvPr>
            <p:cNvSpPr txBox="1"/>
            <p:nvPr/>
          </p:nvSpPr>
          <p:spPr>
            <a:xfrm>
              <a:off x="1575811" y="2322784"/>
              <a:ext cx="3040309" cy="24622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C726F"/>
                  </a:solidFill>
                  <a:effectLst/>
                  <a:uLnTx/>
                  <a:uFillTx/>
                  <a:latin typeface="Leelawadee"/>
                  <a:ea typeface="Barlow Medium"/>
                  <a:cs typeface="Barlow Medium"/>
                  <a:sym typeface="Barlow Medium"/>
                </a:rPr>
                <a:t>Rural Toolkit on EU funding</a:t>
              </a:r>
            </a:p>
          </p:txBody>
        </p:sp>
      </p:grpSp>
      <p:grpSp>
        <p:nvGrpSpPr>
          <p:cNvPr id="37" name="Group 36">
            <a:extLst>
              <a:ext uri="{FF2B5EF4-FFF2-40B4-BE49-F238E27FC236}">
                <a16:creationId xmlns:a16="http://schemas.microsoft.com/office/drawing/2014/main" id="{348BA7C7-DCAE-5AC6-ADB4-623648EAF00B}"/>
              </a:ext>
            </a:extLst>
          </p:cNvPr>
          <p:cNvGrpSpPr/>
          <p:nvPr/>
        </p:nvGrpSpPr>
        <p:grpSpPr>
          <a:xfrm>
            <a:off x="6638652" y="6090905"/>
            <a:ext cx="4127087" cy="461665"/>
            <a:chOff x="6615502" y="6014722"/>
            <a:chExt cx="4127087" cy="461665"/>
          </a:xfrm>
        </p:grpSpPr>
        <p:sp>
          <p:nvSpPr>
            <p:cNvPr id="31" name="TextBox 30">
              <a:extLst>
                <a:ext uri="{FF2B5EF4-FFF2-40B4-BE49-F238E27FC236}">
                  <a16:creationId xmlns:a16="http://schemas.microsoft.com/office/drawing/2014/main" id="{B42B2EA0-D686-4A61-0D03-8335957B7A85}"/>
                </a:ext>
              </a:extLst>
            </p:cNvPr>
            <p:cNvSpPr txBox="1"/>
            <p:nvPr/>
          </p:nvSpPr>
          <p:spPr>
            <a:xfrm>
              <a:off x="7240197" y="6075593"/>
              <a:ext cx="350239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eelawadee"/>
                  <a:ea typeface="+mn-ea"/>
                  <a:cs typeface="+mn-cs"/>
                  <a:hlinkClick r:id="rId7"/>
                </a:rPr>
                <a:t>https://funding.rural-vision.europa.eu/?lng=en</a:t>
              </a:r>
              <a:r>
                <a:rPr kumimoji="0" lang="en-GB" sz="1200" b="0" i="0" u="none" strike="noStrike" kern="1200" cap="none" spc="0" normalizeH="0" baseline="0" noProof="0" dirty="0">
                  <a:ln>
                    <a:noFill/>
                  </a:ln>
                  <a:solidFill>
                    <a:prstClr val="black"/>
                  </a:solidFill>
                  <a:effectLst/>
                  <a:uLnTx/>
                  <a:uFillTx/>
                  <a:latin typeface="Leelawadee"/>
                  <a:ea typeface="+mn-ea"/>
                  <a:cs typeface="+mn-cs"/>
                </a:rPr>
                <a:t> </a:t>
              </a:r>
            </a:p>
          </p:txBody>
        </p:sp>
        <p:grpSp>
          <p:nvGrpSpPr>
            <p:cNvPr id="33" name="Group 32">
              <a:extLst>
                <a:ext uri="{FF2B5EF4-FFF2-40B4-BE49-F238E27FC236}">
                  <a16:creationId xmlns:a16="http://schemas.microsoft.com/office/drawing/2014/main" id="{2A32424A-6FF8-2303-2D02-F11136D8D7F4}"/>
                </a:ext>
              </a:extLst>
            </p:cNvPr>
            <p:cNvGrpSpPr>
              <a:grpSpLocks noChangeAspect="1"/>
            </p:cNvGrpSpPr>
            <p:nvPr/>
          </p:nvGrpSpPr>
          <p:grpSpPr>
            <a:xfrm>
              <a:off x="6615502" y="6014722"/>
              <a:ext cx="469142" cy="461665"/>
              <a:chOff x="7850409" y="1456152"/>
              <a:chExt cx="554153" cy="554153"/>
            </a:xfrm>
          </p:grpSpPr>
          <p:sp>
            <p:nvSpPr>
              <p:cNvPr id="34" name="Oval 33">
                <a:extLst>
                  <a:ext uri="{FF2B5EF4-FFF2-40B4-BE49-F238E27FC236}">
                    <a16:creationId xmlns:a16="http://schemas.microsoft.com/office/drawing/2014/main" id="{C005E03B-E6E6-FC6E-770A-417110B4C312}"/>
                  </a:ext>
                </a:extLst>
              </p:cNvPr>
              <p:cNvSpPr>
                <a:spLocks noChangeAspect="1"/>
              </p:cNvSpPr>
              <p:nvPr/>
            </p:nvSpPr>
            <p:spPr>
              <a:xfrm>
                <a:off x="7850409" y="1456152"/>
                <a:ext cx="554153" cy="55415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eelawadee"/>
                  <a:ea typeface="+mn-ea"/>
                  <a:cs typeface="+mn-cs"/>
                </a:endParaRPr>
              </a:p>
            </p:txBody>
          </p:sp>
          <p:pic>
            <p:nvPicPr>
              <p:cNvPr id="35" name="Graphic 34" descr="Document with solid fill">
                <a:extLst>
                  <a:ext uri="{FF2B5EF4-FFF2-40B4-BE49-F238E27FC236}">
                    <a16:creationId xmlns:a16="http://schemas.microsoft.com/office/drawing/2014/main" id="{4140854D-C8C6-B77E-67DD-85CDF60E74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1850" y="1530357"/>
                <a:ext cx="410936" cy="410936"/>
              </a:xfrm>
              <a:prstGeom prst="rect">
                <a:avLst/>
              </a:prstGeom>
            </p:spPr>
          </p:pic>
        </p:grpSp>
      </p:grpSp>
      <p:grpSp>
        <p:nvGrpSpPr>
          <p:cNvPr id="51" name="Group 50">
            <a:extLst>
              <a:ext uri="{FF2B5EF4-FFF2-40B4-BE49-F238E27FC236}">
                <a16:creationId xmlns:a16="http://schemas.microsoft.com/office/drawing/2014/main" id="{93437345-BC5E-8770-D22E-836FC9559B69}"/>
              </a:ext>
            </a:extLst>
          </p:cNvPr>
          <p:cNvGrpSpPr/>
          <p:nvPr/>
        </p:nvGrpSpPr>
        <p:grpSpPr>
          <a:xfrm>
            <a:off x="3038220" y="1314913"/>
            <a:ext cx="773386" cy="590680"/>
            <a:chOff x="4531682" y="4991308"/>
            <a:chExt cx="1095112" cy="836401"/>
          </a:xfrm>
        </p:grpSpPr>
        <p:pic>
          <p:nvPicPr>
            <p:cNvPr id="47" name="Picture 46" descr="A green blob on a black background&#10;&#10;AI-generated content may be incorrect.">
              <a:extLst>
                <a:ext uri="{FF2B5EF4-FFF2-40B4-BE49-F238E27FC236}">
                  <a16:creationId xmlns:a16="http://schemas.microsoft.com/office/drawing/2014/main" id="{8E97B2D3-47F5-1432-A1FF-F4208C9AF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1682" y="4991308"/>
              <a:ext cx="1095112" cy="836401"/>
            </a:xfrm>
            <a:prstGeom prst="rect">
              <a:avLst/>
            </a:prstGeom>
          </p:spPr>
        </p:pic>
        <p:pic>
          <p:nvPicPr>
            <p:cNvPr id="50" name="Graphic 49" descr="Statistics outline">
              <a:extLst>
                <a:ext uri="{FF2B5EF4-FFF2-40B4-BE49-F238E27FC236}">
                  <a16:creationId xmlns:a16="http://schemas.microsoft.com/office/drawing/2014/main" id="{44DB705C-AD99-2A2A-1DAF-C94CEB13F1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0050" y="5065568"/>
              <a:ext cx="718376" cy="718376"/>
            </a:xfrm>
            <a:prstGeom prst="rect">
              <a:avLst/>
            </a:prstGeom>
          </p:spPr>
        </p:pic>
      </p:grpSp>
      <p:grpSp>
        <p:nvGrpSpPr>
          <p:cNvPr id="56" name="Group 55">
            <a:extLst>
              <a:ext uri="{FF2B5EF4-FFF2-40B4-BE49-F238E27FC236}">
                <a16:creationId xmlns:a16="http://schemas.microsoft.com/office/drawing/2014/main" id="{3707EF64-DBE1-9165-1272-7FD718E28AA6}"/>
              </a:ext>
            </a:extLst>
          </p:cNvPr>
          <p:cNvGrpSpPr/>
          <p:nvPr/>
        </p:nvGrpSpPr>
        <p:grpSpPr>
          <a:xfrm>
            <a:off x="9479307" y="1314913"/>
            <a:ext cx="773386" cy="590680"/>
            <a:chOff x="10356652" y="4991307"/>
            <a:chExt cx="1095112" cy="836401"/>
          </a:xfrm>
        </p:grpSpPr>
        <p:pic>
          <p:nvPicPr>
            <p:cNvPr id="48" name="Picture 47" descr="A green blob on a black background&#10;&#10;AI-generated content may be incorrect.">
              <a:extLst>
                <a:ext uri="{FF2B5EF4-FFF2-40B4-BE49-F238E27FC236}">
                  <a16:creationId xmlns:a16="http://schemas.microsoft.com/office/drawing/2014/main" id="{FE0F7B74-BAF9-E669-7B3F-2980EB9B7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6652" y="4991307"/>
              <a:ext cx="1095112" cy="836401"/>
            </a:xfrm>
            <a:prstGeom prst="rect">
              <a:avLst/>
            </a:prstGeom>
          </p:spPr>
        </p:pic>
        <p:pic>
          <p:nvPicPr>
            <p:cNvPr id="55" name="Graphic 54" descr="Euro outline">
              <a:extLst>
                <a:ext uri="{FF2B5EF4-FFF2-40B4-BE49-F238E27FC236}">
                  <a16:creationId xmlns:a16="http://schemas.microsoft.com/office/drawing/2014/main" id="{FE60468E-8246-E4CF-89A8-C1F63EDD7A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72738" y="5112611"/>
              <a:ext cx="644307" cy="644307"/>
            </a:xfrm>
            <a:prstGeom prst="rect">
              <a:avLst/>
            </a:prstGeom>
          </p:spPr>
        </p:pic>
      </p:grpSp>
      <p:pic>
        <p:nvPicPr>
          <p:cNvPr id="5" name="Picture 4">
            <a:extLst>
              <a:ext uri="{FF2B5EF4-FFF2-40B4-BE49-F238E27FC236}">
                <a16:creationId xmlns:a16="http://schemas.microsoft.com/office/drawing/2014/main" id="{FEF38740-F958-1082-3F99-C05C6DD2333B}"/>
              </a:ext>
            </a:extLst>
          </p:cNvPr>
          <p:cNvPicPr>
            <a:picLocks noChangeAspect="1"/>
          </p:cNvPicPr>
          <p:nvPr/>
        </p:nvPicPr>
        <p:blipFill>
          <a:blip r:embed="rId13"/>
          <a:stretch>
            <a:fillRect/>
          </a:stretch>
        </p:blipFill>
        <p:spPr>
          <a:xfrm>
            <a:off x="3424913" y="3098964"/>
            <a:ext cx="2497754" cy="2844764"/>
          </a:xfrm>
          <a:prstGeom prst="rect">
            <a:avLst/>
          </a:prstGeom>
        </p:spPr>
      </p:pic>
      <p:grpSp>
        <p:nvGrpSpPr>
          <p:cNvPr id="20" name="Group 19">
            <a:extLst>
              <a:ext uri="{FF2B5EF4-FFF2-40B4-BE49-F238E27FC236}">
                <a16:creationId xmlns:a16="http://schemas.microsoft.com/office/drawing/2014/main" id="{33576EAF-14EB-2989-DEC1-036D16CE30E7}"/>
              </a:ext>
            </a:extLst>
          </p:cNvPr>
          <p:cNvGrpSpPr/>
          <p:nvPr/>
        </p:nvGrpSpPr>
        <p:grpSpPr>
          <a:xfrm>
            <a:off x="650140" y="2097335"/>
            <a:ext cx="5395503" cy="2708698"/>
            <a:chOff x="650140" y="2160835"/>
            <a:chExt cx="5395503" cy="2708698"/>
          </a:xfrm>
        </p:grpSpPr>
        <p:sp>
          <p:nvSpPr>
            <p:cNvPr id="13" name="TextBox 12">
              <a:extLst>
                <a:ext uri="{FF2B5EF4-FFF2-40B4-BE49-F238E27FC236}">
                  <a16:creationId xmlns:a16="http://schemas.microsoft.com/office/drawing/2014/main" id="{30B570A7-92E5-3EF9-12CA-FACFC3D02AD4}"/>
                </a:ext>
              </a:extLst>
            </p:cNvPr>
            <p:cNvSpPr txBox="1"/>
            <p:nvPr/>
          </p:nvSpPr>
          <p:spPr>
            <a:xfrm>
              <a:off x="650140" y="3115207"/>
              <a:ext cx="2916412" cy="17543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
                  <a:srgbClr val="F7B44B"/>
                </a:buClr>
                <a:buSzTx/>
                <a:buFont typeface="Leelawadee" panose="020B0502040204020203" pitchFamily="34" charset="-34"/>
                <a:buChar char="&gt;"/>
                <a:tabLst/>
                <a:defRPr/>
              </a:pPr>
              <a:r>
                <a:rPr kumimoji="0" lang="en-GB" sz="1400" b="0" i="0" u="none" strike="noStrike" kern="1200" cap="none" spc="0" normalizeH="0" baseline="0" noProof="0" dirty="0">
                  <a:ln>
                    <a:noFill/>
                  </a:ln>
                  <a:solidFill>
                    <a:prstClr val="black"/>
                  </a:solidFill>
                  <a:effectLst/>
                  <a:uLnTx/>
                  <a:uFillTx/>
                  <a:latin typeface="Leelawadee"/>
                  <a:ea typeface="+mn-ea"/>
                  <a:cs typeface="+mn-cs"/>
                </a:rPr>
                <a:t>Improves collection and dissemination of data related to EU rural areas - provides evidence for policymaking</a:t>
              </a:r>
            </a:p>
            <a:p>
              <a:pPr marL="285750" marR="0" lvl="0" indent="-285750" algn="l" defTabSz="914400" rtl="0" eaLnBrk="1" fontAlgn="auto" latinLnBrk="0" hangingPunct="1">
                <a:lnSpc>
                  <a:spcPct val="100000"/>
                </a:lnSpc>
                <a:spcBef>
                  <a:spcPts val="600"/>
                </a:spcBef>
                <a:spcAft>
                  <a:spcPts val="600"/>
                </a:spcAft>
                <a:buClr>
                  <a:srgbClr val="F7B44B"/>
                </a:buClr>
                <a:buSzTx/>
                <a:buFont typeface="Leelawadee" panose="020B0502040204020203" pitchFamily="34" charset="-34"/>
                <a:buChar char="&gt;"/>
                <a:tabLst/>
                <a:defRPr/>
              </a:pPr>
              <a:r>
                <a:rPr kumimoji="0" lang="en-GB" sz="1400" b="0" i="0" u="none" strike="noStrike" kern="1200" cap="none" spc="0" normalizeH="0" baseline="0" noProof="0" dirty="0">
                  <a:ln>
                    <a:noFill/>
                  </a:ln>
                  <a:solidFill>
                    <a:prstClr val="black"/>
                  </a:solidFill>
                  <a:effectLst/>
                  <a:uLnTx/>
                  <a:uFillTx/>
                  <a:latin typeface="Leelawadee"/>
                  <a:ea typeface="+mn-ea"/>
                  <a:cs typeface="+mn-cs"/>
                </a:rPr>
                <a:t>The data covers economic, social and environmental dimensions</a:t>
              </a:r>
            </a:p>
          </p:txBody>
        </p:sp>
        <p:sp>
          <p:nvSpPr>
            <p:cNvPr id="10" name="TextBox 9">
              <a:extLst>
                <a:ext uri="{FF2B5EF4-FFF2-40B4-BE49-F238E27FC236}">
                  <a16:creationId xmlns:a16="http://schemas.microsoft.com/office/drawing/2014/main" id="{3CEA20E3-74F3-CCB3-4761-D96B0470F757}"/>
                </a:ext>
              </a:extLst>
            </p:cNvPr>
            <p:cNvSpPr txBox="1"/>
            <p:nvPr/>
          </p:nvSpPr>
          <p:spPr>
            <a:xfrm>
              <a:off x="650140" y="2160835"/>
              <a:ext cx="5395503" cy="8925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
                  <a:srgbClr val="F7B44B"/>
                </a:buClr>
                <a:buSzTx/>
                <a:buFont typeface="Leelawadee" panose="020B0502040204020203" pitchFamily="34" charset="-34"/>
                <a:buChar char="&gt;"/>
                <a:tabLst/>
                <a:defRPr/>
              </a:pPr>
              <a:r>
                <a:rPr kumimoji="0" lang="en-GB" sz="1400" b="0" i="0" u="none" strike="noStrike" kern="1200" cap="none" spc="0" normalizeH="0" baseline="0" noProof="0" dirty="0">
                  <a:ln>
                    <a:noFill/>
                  </a:ln>
                  <a:solidFill>
                    <a:prstClr val="black"/>
                  </a:solidFill>
                  <a:effectLst/>
                  <a:uLnTx/>
                  <a:uFillTx/>
                  <a:latin typeface="Leelawadee"/>
                  <a:ea typeface="+mn-ea"/>
                  <a:cs typeface="+mn-cs"/>
                </a:rPr>
                <a:t>Offers relevant statistics, indicators and analyses </a:t>
              </a:r>
            </a:p>
            <a:p>
              <a:pPr marL="285750" marR="0" lvl="0" indent="-285750" algn="l" defTabSz="914400" rtl="0" eaLnBrk="1" fontAlgn="auto" latinLnBrk="0" hangingPunct="1">
                <a:lnSpc>
                  <a:spcPct val="100000"/>
                </a:lnSpc>
                <a:spcBef>
                  <a:spcPts val="600"/>
                </a:spcBef>
                <a:spcAft>
                  <a:spcPts val="600"/>
                </a:spcAft>
                <a:buClr>
                  <a:srgbClr val="F7B44B"/>
                </a:buClr>
                <a:buSzTx/>
                <a:buFont typeface="Leelawadee" panose="020B0502040204020203" pitchFamily="34" charset="-34"/>
                <a:buChar char="&gt;"/>
                <a:tabLst/>
                <a:defRPr/>
              </a:pPr>
              <a:r>
                <a:rPr kumimoji="0" lang="en-GB" sz="1400" b="0" i="0" u="none" strike="noStrike" kern="1200" cap="none" spc="0" normalizeH="0" baseline="0" noProof="0" dirty="0">
                  <a:ln>
                    <a:noFill/>
                  </a:ln>
                  <a:solidFill>
                    <a:prstClr val="black"/>
                  </a:solidFill>
                  <a:effectLst/>
                  <a:uLnTx/>
                  <a:uFillTx/>
                  <a:latin typeface="Leelawadee"/>
                  <a:ea typeface="+mn-ea"/>
                  <a:cs typeface="+mn-cs"/>
                </a:rPr>
                <a:t>Supports knowledge production - important source of information for rural proofing</a:t>
              </a:r>
            </a:p>
          </p:txBody>
        </p:sp>
      </p:grpSp>
      <p:pic>
        <p:nvPicPr>
          <p:cNvPr id="12" name="Picture 11">
            <a:extLst>
              <a:ext uri="{FF2B5EF4-FFF2-40B4-BE49-F238E27FC236}">
                <a16:creationId xmlns:a16="http://schemas.microsoft.com/office/drawing/2014/main" id="{F60F9947-68F5-0284-B9C5-4ECD01CAA72F}"/>
              </a:ext>
            </a:extLst>
          </p:cNvPr>
          <p:cNvPicPr>
            <a:picLocks noChangeAspect="1"/>
          </p:cNvPicPr>
          <p:nvPr/>
        </p:nvPicPr>
        <p:blipFill>
          <a:blip r:embed="rId14"/>
          <a:srcRect l="2038"/>
          <a:stretch>
            <a:fillRect/>
          </a:stretch>
        </p:blipFill>
        <p:spPr>
          <a:xfrm>
            <a:off x="9235116" y="2791673"/>
            <a:ext cx="2503757" cy="3152055"/>
          </a:xfrm>
          <a:prstGeom prst="rect">
            <a:avLst/>
          </a:prstGeom>
        </p:spPr>
      </p:pic>
      <p:grpSp>
        <p:nvGrpSpPr>
          <p:cNvPr id="16" name="Group 15">
            <a:extLst>
              <a:ext uri="{FF2B5EF4-FFF2-40B4-BE49-F238E27FC236}">
                <a16:creationId xmlns:a16="http://schemas.microsoft.com/office/drawing/2014/main" id="{E81A9A64-7D8F-BEAC-C105-3FC6C699348B}"/>
              </a:ext>
            </a:extLst>
          </p:cNvPr>
          <p:cNvGrpSpPr/>
          <p:nvPr/>
        </p:nvGrpSpPr>
        <p:grpSpPr>
          <a:xfrm>
            <a:off x="6480378" y="2124465"/>
            <a:ext cx="5054103" cy="3369351"/>
            <a:chOff x="6670878" y="2289565"/>
            <a:chExt cx="5054103" cy="3369351"/>
          </a:xfrm>
        </p:grpSpPr>
        <p:sp>
          <p:nvSpPr>
            <p:cNvPr id="29" name="TextBox 28">
              <a:extLst>
                <a:ext uri="{FF2B5EF4-FFF2-40B4-BE49-F238E27FC236}">
                  <a16:creationId xmlns:a16="http://schemas.microsoft.com/office/drawing/2014/main" id="{4AFF5D2B-BBAE-38AE-B64C-F72530733BC1}"/>
                </a:ext>
              </a:extLst>
            </p:cNvPr>
            <p:cNvSpPr txBox="1"/>
            <p:nvPr/>
          </p:nvSpPr>
          <p:spPr>
            <a:xfrm>
              <a:off x="6670878" y="2289565"/>
              <a:ext cx="5054103"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
                  <a:srgbClr val="F7B44B"/>
                </a:buClr>
                <a:buSzTx/>
                <a:buFont typeface="Leelawadee" panose="020B0502040204020203" pitchFamily="34" charset="-34"/>
                <a:buChar char="&gt;"/>
                <a:tabLst/>
                <a:defRPr/>
              </a:pPr>
              <a:r>
                <a:rPr kumimoji="0" lang="en-GB" sz="1400" b="0" i="0" u="none" strike="noStrike" kern="1200" cap="none" spc="0" normalizeH="0" baseline="0" noProof="0" dirty="0">
                  <a:ln>
                    <a:noFill/>
                  </a:ln>
                  <a:solidFill>
                    <a:prstClr val="black"/>
                  </a:solidFill>
                  <a:effectLst/>
                  <a:uLnTx/>
                  <a:uFillTx/>
                  <a:latin typeface="Leelawadee"/>
                  <a:ea typeface="+mn-ea"/>
                  <a:cs typeface="+mn-cs"/>
                </a:rPr>
                <a:t>Comprehensive guide to EU funding and support opportunities for rural areas</a:t>
              </a:r>
            </a:p>
          </p:txBody>
        </p:sp>
        <p:sp>
          <p:nvSpPr>
            <p:cNvPr id="15" name="TextBox 14">
              <a:extLst>
                <a:ext uri="{FF2B5EF4-FFF2-40B4-BE49-F238E27FC236}">
                  <a16:creationId xmlns:a16="http://schemas.microsoft.com/office/drawing/2014/main" id="{76B7D51B-C220-26D5-A326-BFB629B1ECF0}"/>
                </a:ext>
              </a:extLst>
            </p:cNvPr>
            <p:cNvSpPr txBox="1"/>
            <p:nvPr/>
          </p:nvSpPr>
          <p:spPr>
            <a:xfrm>
              <a:off x="6707599" y="2888927"/>
              <a:ext cx="2588801" cy="276998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
                  <a:srgbClr val="F7B44B"/>
                </a:buClr>
                <a:buSzTx/>
                <a:buFont typeface="Leelawadee" panose="020B0502040204020203" pitchFamily="34" charset="-34"/>
                <a:buChar char="&gt;"/>
                <a:tabLst/>
                <a:defRPr/>
              </a:pPr>
              <a:r>
                <a:rPr kumimoji="0" lang="en-GB" sz="1400" b="0" i="0" u="none" strike="noStrike" kern="1200" cap="none" spc="0" normalizeH="0" baseline="0" noProof="0" dirty="0">
                  <a:ln>
                    <a:noFill/>
                  </a:ln>
                  <a:solidFill>
                    <a:prstClr val="black"/>
                  </a:solidFill>
                  <a:effectLst/>
                  <a:uLnTx/>
                  <a:uFillTx/>
                  <a:latin typeface="Leelawadee"/>
                  <a:ea typeface="+mn-ea"/>
                  <a:cs typeface="+mn-cs"/>
                </a:rPr>
                <a:t>Intended for local authorities, institutions and stakeholders, businesses and individuals </a:t>
              </a:r>
            </a:p>
            <a:p>
              <a:pPr marL="285750" marR="0" lvl="0" indent="-285750" algn="l" defTabSz="914400" rtl="0" eaLnBrk="1" fontAlgn="auto" latinLnBrk="0" hangingPunct="1">
                <a:lnSpc>
                  <a:spcPct val="100000"/>
                </a:lnSpc>
                <a:spcBef>
                  <a:spcPts val="600"/>
                </a:spcBef>
                <a:spcAft>
                  <a:spcPts val="600"/>
                </a:spcAft>
                <a:buClr>
                  <a:srgbClr val="F7B44B"/>
                </a:buClr>
                <a:buSzTx/>
                <a:buFont typeface="Leelawadee" panose="020B0502040204020203" pitchFamily="34" charset="-34"/>
                <a:buChar char="&gt;"/>
                <a:tabLst/>
                <a:defRPr/>
              </a:pPr>
              <a:r>
                <a:rPr kumimoji="0" lang="en-GB" sz="1400" b="0" i="0" u="none" strike="noStrike" kern="1200" cap="none" spc="0" normalizeH="0" baseline="0" noProof="0" dirty="0">
                  <a:ln>
                    <a:noFill/>
                  </a:ln>
                  <a:solidFill>
                    <a:prstClr val="black"/>
                  </a:solidFill>
                  <a:effectLst/>
                  <a:uLnTx/>
                  <a:uFillTx/>
                  <a:latin typeface="Leelawadee"/>
                  <a:ea typeface="+mn-ea"/>
                  <a:cs typeface="+mn-cs"/>
                </a:rPr>
                <a:t>Collects existing EU funds, programmes and other support initiatives</a:t>
              </a:r>
            </a:p>
            <a:p>
              <a:pPr marL="285750" marR="0" lvl="0" indent="-285750" algn="l" defTabSz="914400" rtl="0" eaLnBrk="1" fontAlgn="auto" latinLnBrk="0" hangingPunct="1">
                <a:lnSpc>
                  <a:spcPct val="100000"/>
                </a:lnSpc>
                <a:spcBef>
                  <a:spcPts val="600"/>
                </a:spcBef>
                <a:spcAft>
                  <a:spcPts val="600"/>
                </a:spcAft>
                <a:buClr>
                  <a:srgbClr val="F7B44B"/>
                </a:buClr>
                <a:buSzTx/>
                <a:buFont typeface="Leelawadee" panose="020B0502040204020203" pitchFamily="34" charset="-34"/>
                <a:buChar char="&gt;"/>
                <a:tabLst/>
                <a:defRPr/>
              </a:pPr>
              <a:r>
                <a:rPr kumimoji="0" lang="en-GB" sz="1400" b="0" i="0" u="none" strike="noStrike" kern="1200" cap="none" spc="0" normalizeH="0" baseline="0" noProof="0" dirty="0">
                  <a:ln>
                    <a:noFill/>
                  </a:ln>
                  <a:solidFill>
                    <a:prstClr val="black"/>
                  </a:solidFill>
                  <a:effectLst/>
                  <a:uLnTx/>
                  <a:uFillTx/>
                  <a:latin typeface="Leelawadee"/>
                  <a:ea typeface="+mn-ea"/>
                  <a:cs typeface="+mn-cs"/>
                </a:rPr>
                <a:t>Features practical examples and case studies, as well as practical guidance and knowledge</a:t>
              </a:r>
            </a:p>
          </p:txBody>
        </p:sp>
      </p:grpSp>
    </p:spTree>
    <p:custDataLst>
      <p:tags r:id="rId1"/>
    </p:custDataLst>
    <p:extLst>
      <p:ext uri="{BB962C8B-B14F-4D97-AF65-F5344CB8AC3E}">
        <p14:creationId xmlns:p14="http://schemas.microsoft.com/office/powerpoint/2010/main" val="69938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253A15-868D-C60F-C4A5-75006B8741B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4823A4C-58B5-B28F-3E9F-F25EB96B5A10}"/>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400">
                <a:solidFill>
                  <a:schemeClr val="tx1"/>
                </a:solidFill>
              </a:rPr>
              <a:t>What next?</a:t>
            </a:r>
          </a:p>
        </p:txBody>
      </p:sp>
      <p:pic>
        <p:nvPicPr>
          <p:cNvPr id="6" name="Picture 5" descr="A car driving down a street&#10;&#10;AI-generated content may be incorrect.">
            <a:extLst>
              <a:ext uri="{FF2B5EF4-FFF2-40B4-BE49-F238E27FC236}">
                <a16:creationId xmlns:a16="http://schemas.microsoft.com/office/drawing/2014/main" id="{7EACFFB0-6342-99BB-C4A1-37AF4E5245AE}"/>
              </a:ext>
            </a:extLst>
          </p:cNvPr>
          <p:cNvPicPr>
            <a:picLocks noChangeAspect="1"/>
          </p:cNvPicPr>
          <p:nvPr/>
        </p:nvPicPr>
        <p:blipFill>
          <a:blip r:embed="rId3">
            <a:extLst>
              <a:ext uri="{28A0092B-C50C-407E-A947-70E740481C1C}">
                <a14:useLocalDpi xmlns:a14="http://schemas.microsoft.com/office/drawing/2010/main" val="0"/>
              </a:ext>
            </a:extLst>
          </a:blip>
          <a:srcRect l="11341" r="23449"/>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Box 7">
            <a:extLst>
              <a:ext uri="{FF2B5EF4-FFF2-40B4-BE49-F238E27FC236}">
                <a16:creationId xmlns:a16="http://schemas.microsoft.com/office/drawing/2014/main" id="{9807CD91-04CB-EF01-37DF-560303793537}"/>
              </a:ext>
            </a:extLst>
          </p:cNvPr>
          <p:cNvSpPr txBox="1"/>
          <p:nvPr/>
        </p:nvSpPr>
        <p:spPr>
          <a:xfrm>
            <a:off x="7857067" y="6470243"/>
            <a:ext cx="4620584" cy="775494"/>
          </a:xfrm>
          <a:prstGeom prst="rect">
            <a:avLst/>
          </a:prstGeom>
        </p:spPr>
        <p:txBody>
          <a:bodyPr vert="horz" lIns="91440" tIns="45720" rIns="91440" bIns="45720" rtlCol="0">
            <a:normAutofit/>
          </a:bodyPr>
          <a:lstStyle/>
          <a:p>
            <a:pPr>
              <a:lnSpc>
                <a:spcPct val="90000"/>
              </a:lnSpc>
              <a:spcBef>
                <a:spcPts val="1000"/>
              </a:spcBef>
            </a:pPr>
            <a:r>
              <a:rPr lang="en-US" sz="1100" dirty="0">
                <a:solidFill>
                  <a:schemeClr val="bg1"/>
                </a:solidFill>
              </a:rPr>
              <a:t>Photo: </a:t>
            </a:r>
            <a:r>
              <a:rPr lang="en-GB" sz="1100" dirty="0">
                <a:solidFill>
                  <a:schemeClr val="bg1"/>
                </a:solidFill>
              </a:rPr>
              <a:t>Oliver Dixon / High Street, </a:t>
            </a:r>
            <a:r>
              <a:rPr lang="en-GB" sz="1100" dirty="0" err="1">
                <a:solidFill>
                  <a:schemeClr val="bg1"/>
                </a:solidFill>
              </a:rPr>
              <a:t>Drumshanbo</a:t>
            </a:r>
            <a:r>
              <a:rPr lang="en-US" sz="1100" dirty="0">
                <a:solidFill>
                  <a:schemeClr val="bg1"/>
                </a:solidFill>
              </a:rPr>
              <a:t>, Co. Leitrim, IRL. </a:t>
            </a:r>
          </a:p>
        </p:txBody>
      </p:sp>
    </p:spTree>
    <p:custDataLst>
      <p:tags r:id="rId1"/>
    </p:custDataLst>
    <p:extLst>
      <p:ext uri="{BB962C8B-B14F-4D97-AF65-F5344CB8AC3E}">
        <p14:creationId xmlns:p14="http://schemas.microsoft.com/office/powerpoint/2010/main" val="285191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4C9F1B-8CD8-F622-22A5-A44E2E5C4F0A}"/>
              </a:ext>
            </a:extLst>
          </p:cNvPr>
          <p:cNvSpPr>
            <a:spLocks noGrp="1"/>
          </p:cNvSpPr>
          <p:nvPr>
            <p:ph type="title"/>
          </p:nvPr>
        </p:nvSpPr>
        <p:spPr>
          <a:xfrm>
            <a:off x="1188069" y="381935"/>
            <a:ext cx="9356106" cy="1200329"/>
          </a:xfrm>
        </p:spPr>
        <p:txBody>
          <a:bodyPr anchor="t">
            <a:normAutofit/>
          </a:bodyPr>
          <a:lstStyle/>
          <a:p>
            <a:r>
              <a:rPr lang="en-IE" sz="8000"/>
              <a:t>Key Next Steps</a:t>
            </a:r>
          </a:p>
        </p:txBody>
      </p:sp>
      <p:grpSp>
        <p:nvGrpSpPr>
          <p:cNvPr id="13" name="Group 12">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37D73FC6-8DFF-CA18-7C12-579A210EF05C}"/>
              </a:ext>
            </a:extLst>
          </p:cNvPr>
          <p:cNvGraphicFramePr>
            <a:graphicFrameLocks noGrp="1"/>
          </p:cNvGraphicFramePr>
          <p:nvPr>
            <p:ph idx="1"/>
            <p:extLst>
              <p:ext uri="{D42A27DB-BD31-4B8C-83A1-F6EECF244321}">
                <p14:modId xmlns:p14="http://schemas.microsoft.com/office/powerpoint/2010/main" val="4292784213"/>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454353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706746-91A1-9E6C-A77F-8F7823FCF73F}"/>
              </a:ext>
            </a:extLst>
          </p:cNvPr>
          <p:cNvPicPr>
            <a:picLocks noChangeAspect="1"/>
          </p:cNvPicPr>
          <p:nvPr/>
        </p:nvPicPr>
        <p:blipFill>
          <a:blip r:embed="rId3"/>
          <a:srcRect t="4177"/>
          <a:stretch>
            <a:fillRect/>
          </a:stretch>
        </p:blipFill>
        <p:spPr>
          <a:xfrm>
            <a:off x="457200" y="457200"/>
            <a:ext cx="11277600" cy="5943600"/>
          </a:xfrm>
          <a:prstGeom prst="rect">
            <a:avLst/>
          </a:prstGeom>
        </p:spPr>
      </p:pic>
      <p:sp>
        <p:nvSpPr>
          <p:cNvPr id="9" name="TextBox 8">
            <a:extLst>
              <a:ext uri="{FF2B5EF4-FFF2-40B4-BE49-F238E27FC236}">
                <a16:creationId xmlns:a16="http://schemas.microsoft.com/office/drawing/2014/main" id="{0AF16D2C-3C46-9DB6-CFE3-D3943C0E8D09}"/>
              </a:ext>
            </a:extLst>
          </p:cNvPr>
          <p:cNvSpPr txBox="1"/>
          <p:nvPr/>
        </p:nvSpPr>
        <p:spPr>
          <a:xfrm>
            <a:off x="2495902" y="87012"/>
            <a:ext cx="6800850" cy="369332"/>
          </a:xfrm>
          <a:prstGeom prst="rect">
            <a:avLst/>
          </a:prstGeom>
          <a:noFill/>
        </p:spPr>
        <p:txBody>
          <a:bodyPr wrap="square" rtlCol="0">
            <a:spAutoFit/>
          </a:bodyPr>
          <a:lstStyle/>
          <a:p>
            <a:r>
              <a:rPr lang="en-IE" dirty="0">
                <a:solidFill>
                  <a:schemeClr val="bg1"/>
                </a:solidFill>
              </a:rPr>
              <a:t>European Funding – Multiannual – Financial Framework – Post-2027</a:t>
            </a:r>
          </a:p>
        </p:txBody>
      </p:sp>
      <p:sp>
        <p:nvSpPr>
          <p:cNvPr id="11" name="TextBox 10">
            <a:extLst>
              <a:ext uri="{FF2B5EF4-FFF2-40B4-BE49-F238E27FC236}">
                <a16:creationId xmlns:a16="http://schemas.microsoft.com/office/drawing/2014/main" id="{ECB29F5D-2CE3-F571-25E6-6B39C115DC0F}"/>
              </a:ext>
            </a:extLst>
          </p:cNvPr>
          <p:cNvSpPr txBox="1"/>
          <p:nvPr/>
        </p:nvSpPr>
        <p:spPr>
          <a:xfrm>
            <a:off x="-2311" y="6475298"/>
            <a:ext cx="14232023" cy="461665"/>
          </a:xfrm>
          <a:prstGeom prst="rect">
            <a:avLst/>
          </a:prstGeom>
          <a:noFill/>
        </p:spPr>
        <p:txBody>
          <a:bodyPr wrap="square">
            <a:spAutoFit/>
          </a:bodyPr>
          <a:lstStyle/>
          <a:p>
            <a:r>
              <a:rPr lang="en-IE" sz="1200" dirty="0">
                <a:solidFill>
                  <a:schemeClr val="bg1"/>
                </a:solidFill>
                <a:hlinkClick r:id="rId4"/>
              </a:rPr>
              <a:t>https://commission.europa.eu/document/download/3fb8dd83-268e-4e18-b446-cf8963719e0b_en?filename=MFF_National_Regional_Partnership_30.07_12h.pdf</a:t>
            </a:r>
            <a:endParaRPr lang="en-IE" sz="1200" dirty="0">
              <a:solidFill>
                <a:schemeClr val="bg1"/>
              </a:solidFill>
            </a:endParaRPr>
          </a:p>
          <a:p>
            <a:endParaRPr lang="en-IE" sz="1200" dirty="0">
              <a:solidFill>
                <a:schemeClr val="bg1"/>
              </a:solidFill>
            </a:endParaRPr>
          </a:p>
        </p:txBody>
      </p:sp>
      <p:sp>
        <p:nvSpPr>
          <p:cNvPr id="12" name="Oval 11">
            <a:extLst>
              <a:ext uri="{FF2B5EF4-FFF2-40B4-BE49-F238E27FC236}">
                <a16:creationId xmlns:a16="http://schemas.microsoft.com/office/drawing/2014/main" id="{85C7AB7E-8FC2-6612-CADF-E1A843E9A361}"/>
              </a:ext>
            </a:extLst>
          </p:cNvPr>
          <p:cNvSpPr/>
          <p:nvPr/>
        </p:nvSpPr>
        <p:spPr>
          <a:xfrm>
            <a:off x="4618789" y="945355"/>
            <a:ext cx="2133600" cy="516708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3973805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63B3BFF-C9BC-4103-CAE0-5751337CF2DC}"/>
              </a:ext>
            </a:extLst>
          </p:cNvPr>
          <p:cNvGraphicFramePr/>
          <p:nvPr>
            <p:extLst>
              <p:ext uri="{D42A27DB-BD31-4B8C-83A1-F6EECF244321}">
                <p14:modId xmlns:p14="http://schemas.microsoft.com/office/powerpoint/2010/main" val="3895249809"/>
              </p:ext>
            </p:extLst>
          </p:nvPr>
        </p:nvGraphicFramePr>
        <p:xfrm>
          <a:off x="682171" y="246743"/>
          <a:ext cx="11045372" cy="6313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711FCA1-C96C-FAE7-6992-0DF351CD5223}"/>
              </a:ext>
            </a:extLst>
          </p:cNvPr>
          <p:cNvSpPr txBox="1"/>
          <p:nvPr/>
        </p:nvSpPr>
        <p:spPr>
          <a:xfrm>
            <a:off x="1103085" y="536955"/>
            <a:ext cx="9681029" cy="461665"/>
          </a:xfrm>
          <a:prstGeom prst="rect">
            <a:avLst/>
          </a:prstGeom>
          <a:noFill/>
        </p:spPr>
        <p:txBody>
          <a:bodyPr wrap="square" rtlCol="0">
            <a:spAutoFit/>
          </a:bodyPr>
          <a:lstStyle/>
          <a:p>
            <a:r>
              <a:rPr lang="en-IE" sz="2400" b="1" dirty="0">
                <a:solidFill>
                  <a:schemeClr val="accent1"/>
                </a:solidFill>
              </a:rPr>
              <a:t>European Funding – Multiannual – Financial Framework – Post-2027</a:t>
            </a:r>
          </a:p>
        </p:txBody>
      </p:sp>
    </p:spTree>
    <p:custDataLst>
      <p:tags r:id="rId1"/>
    </p:custDataLst>
    <p:extLst>
      <p:ext uri="{BB962C8B-B14F-4D97-AF65-F5344CB8AC3E}">
        <p14:creationId xmlns:p14="http://schemas.microsoft.com/office/powerpoint/2010/main" val="1497898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1FB65-B57E-1CCB-1ED5-6441D85A6CA8}"/>
            </a:ext>
          </a:extLst>
        </p:cNvPr>
        <p:cNvGrpSpPr/>
        <p:nvPr/>
      </p:nvGrpSpPr>
      <p:grpSpPr>
        <a:xfrm>
          <a:off x="0" y="0"/>
          <a:ext cx="0" cy="0"/>
          <a:chOff x="0" y="0"/>
          <a:chExt cx="0" cy="0"/>
        </a:xfrm>
      </p:grpSpPr>
      <p:sp>
        <p:nvSpPr>
          <p:cNvPr id="5" name="Freeform 3">
            <a:extLst>
              <a:ext uri="{FF2B5EF4-FFF2-40B4-BE49-F238E27FC236}">
                <a16:creationId xmlns:a16="http://schemas.microsoft.com/office/drawing/2014/main" id="{D74CF38A-BBF2-C473-74F3-E674E46B6824}"/>
              </a:ext>
            </a:extLst>
          </p:cNvPr>
          <p:cNvSpPr/>
          <p:nvPr/>
        </p:nvSpPr>
        <p:spPr>
          <a:xfrm>
            <a:off x="0" y="-1291771"/>
            <a:ext cx="12328989" cy="822960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3"/>
            <a:stretch>
              <a:fillRect/>
            </a:stretch>
          </a:blipFill>
        </p:spPr>
        <p:txBody>
          <a:bodyPr/>
          <a:lstStyle/>
          <a:p>
            <a:endParaRPr lang="en-IE"/>
          </a:p>
        </p:txBody>
      </p:sp>
      <p:sp>
        <p:nvSpPr>
          <p:cNvPr id="3" name="Title 2">
            <a:extLst>
              <a:ext uri="{FF2B5EF4-FFF2-40B4-BE49-F238E27FC236}">
                <a16:creationId xmlns:a16="http://schemas.microsoft.com/office/drawing/2014/main" id="{47A15646-A32B-1F57-723B-EF9B4AE9DFC9}"/>
              </a:ext>
            </a:extLst>
          </p:cNvPr>
          <p:cNvSpPr>
            <a:spLocks noGrp="1"/>
          </p:cNvSpPr>
          <p:nvPr>
            <p:ph type="title"/>
          </p:nvPr>
        </p:nvSpPr>
        <p:spPr/>
        <p:txBody>
          <a:bodyPr/>
          <a:lstStyle/>
          <a:p>
            <a:r>
              <a:rPr lang="en-IE" dirty="0"/>
              <a:t>Rural Europe. A better deal?</a:t>
            </a:r>
          </a:p>
        </p:txBody>
      </p:sp>
      <p:sp>
        <p:nvSpPr>
          <p:cNvPr id="8" name="TextBox 7">
            <a:extLst>
              <a:ext uri="{FF2B5EF4-FFF2-40B4-BE49-F238E27FC236}">
                <a16:creationId xmlns:a16="http://schemas.microsoft.com/office/drawing/2014/main" id="{692595AB-78E5-B69F-B7DD-1A68D1861B57}"/>
              </a:ext>
            </a:extLst>
          </p:cNvPr>
          <p:cNvSpPr txBox="1"/>
          <p:nvPr/>
        </p:nvSpPr>
        <p:spPr>
          <a:xfrm>
            <a:off x="7242629" y="6581001"/>
            <a:ext cx="6197600" cy="276999"/>
          </a:xfrm>
          <a:prstGeom prst="rect">
            <a:avLst/>
          </a:prstGeom>
          <a:noFill/>
        </p:spPr>
        <p:txBody>
          <a:bodyPr wrap="square" rtlCol="0">
            <a:spAutoFit/>
          </a:bodyPr>
          <a:lstStyle/>
          <a:p>
            <a:r>
              <a:rPr lang="en-IE" sz="1200" dirty="0">
                <a:solidFill>
                  <a:schemeClr val="bg1"/>
                </a:solidFill>
              </a:rPr>
              <a:t>Photo: Eagles Rock Leitrim</a:t>
            </a:r>
            <a:r>
              <a:rPr lang="en-GB" sz="1200" dirty="0">
                <a:solidFill>
                  <a:schemeClr val="bg1"/>
                </a:solidFill>
              </a:rPr>
              <a:t>, Co. Leitrim, IRL. Shawn Williams, Getty Images</a:t>
            </a:r>
            <a:endParaRPr lang="en-IE" sz="1200" dirty="0">
              <a:solidFill>
                <a:schemeClr val="bg1"/>
              </a:solidFill>
            </a:endParaRPr>
          </a:p>
        </p:txBody>
      </p:sp>
    </p:spTree>
    <p:custDataLst>
      <p:tags r:id="rId1"/>
    </p:custDataLst>
    <p:extLst>
      <p:ext uri="{BB962C8B-B14F-4D97-AF65-F5344CB8AC3E}">
        <p14:creationId xmlns:p14="http://schemas.microsoft.com/office/powerpoint/2010/main" val="3122938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EEC5E-0B51-F215-EEB2-8D5F4E043191}"/>
            </a:ext>
          </a:extLst>
        </p:cNvPr>
        <p:cNvGrpSpPr/>
        <p:nvPr/>
      </p:nvGrpSpPr>
      <p:grpSpPr>
        <a:xfrm>
          <a:off x="0" y="0"/>
          <a:ext cx="0" cy="0"/>
          <a:chOff x="0" y="0"/>
          <a:chExt cx="0" cy="0"/>
        </a:xfrm>
      </p:grpSpPr>
      <p:pic>
        <p:nvPicPr>
          <p:cNvPr id="8" name="Picture 7" descr="A group of people sitting in chairs&#10;&#10;AI-generated content may be incorrect.">
            <a:extLst>
              <a:ext uri="{FF2B5EF4-FFF2-40B4-BE49-F238E27FC236}">
                <a16:creationId xmlns:a16="http://schemas.microsoft.com/office/drawing/2014/main" id="{327D9746-B93B-A4F4-A413-BFF67C887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Speech Bubble: Oval 1">
            <a:extLst>
              <a:ext uri="{FF2B5EF4-FFF2-40B4-BE49-F238E27FC236}">
                <a16:creationId xmlns:a16="http://schemas.microsoft.com/office/drawing/2014/main" id="{4449B9DC-C624-5664-6B14-746E80CD79D4}"/>
              </a:ext>
            </a:extLst>
          </p:cNvPr>
          <p:cNvSpPr/>
          <p:nvPr/>
        </p:nvSpPr>
        <p:spPr>
          <a:xfrm>
            <a:off x="-319315" y="-298732"/>
            <a:ext cx="6415315" cy="3294742"/>
          </a:xfrm>
          <a:prstGeom prst="wedgeEllipseCallout">
            <a:avLst>
              <a:gd name="adj1" fmla="val 31655"/>
              <a:gd name="adj2" fmla="val 558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800" dirty="0"/>
              <a:t>“Plans present opportunities for broader, more integrated support for rural areas … how synergies happen”</a:t>
            </a:r>
          </a:p>
        </p:txBody>
      </p:sp>
      <p:grpSp>
        <p:nvGrpSpPr>
          <p:cNvPr id="3" name="Group 2">
            <a:extLst>
              <a:ext uri="{FF2B5EF4-FFF2-40B4-BE49-F238E27FC236}">
                <a16:creationId xmlns:a16="http://schemas.microsoft.com/office/drawing/2014/main" id="{F20087E9-61E6-B391-7CE6-9AD68393DC70}"/>
              </a:ext>
            </a:extLst>
          </p:cNvPr>
          <p:cNvGrpSpPr/>
          <p:nvPr/>
        </p:nvGrpSpPr>
        <p:grpSpPr>
          <a:xfrm>
            <a:off x="839387" y="4010240"/>
            <a:ext cx="3622323" cy="1499121"/>
            <a:chOff x="535801" y="4325050"/>
            <a:chExt cx="3622323" cy="1499121"/>
          </a:xfrm>
        </p:grpSpPr>
        <p:sp>
          <p:nvSpPr>
            <p:cNvPr id="4" name="TextBox 3">
              <a:extLst>
                <a:ext uri="{FF2B5EF4-FFF2-40B4-BE49-F238E27FC236}">
                  <a16:creationId xmlns:a16="http://schemas.microsoft.com/office/drawing/2014/main" id="{D7ECD0E2-90A8-624E-20AD-28513CB6C6EF}"/>
                </a:ext>
              </a:extLst>
            </p:cNvPr>
            <p:cNvSpPr txBox="1"/>
            <p:nvPr/>
          </p:nvSpPr>
          <p:spPr>
            <a:xfrm>
              <a:off x="2062252" y="5085507"/>
              <a:ext cx="2095872"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C726F"/>
                  </a:solidFill>
                  <a:effectLst/>
                  <a:uLnTx/>
                  <a:uFillTx/>
                  <a:latin typeface="Leelawadee"/>
                  <a:ea typeface="+mn-ea"/>
                  <a:cs typeface="+mn-cs"/>
                </a:rPr>
                <a:t>Commissioner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C726F"/>
                  </a:solidFill>
                  <a:effectLst/>
                  <a:uLnTx/>
                  <a:uFillTx/>
                  <a:latin typeface="Leelawadee"/>
                  <a:ea typeface="+mn-ea"/>
                  <a:cs typeface="+mn-cs"/>
                </a:rPr>
                <a:t> Agriculture &amp; Food </a:t>
              </a:r>
              <a:endParaRPr kumimoji="0" lang="en-US" sz="1400" b="0" i="0" u="none" strike="noStrike" kern="1200" cap="none" spc="0" normalizeH="0" baseline="0" noProof="0" dirty="0">
                <a:ln>
                  <a:noFill/>
                </a:ln>
                <a:solidFill>
                  <a:srgbClr val="1C726F"/>
                </a:solidFill>
                <a:effectLst/>
                <a:uLnTx/>
                <a:uFillTx/>
                <a:latin typeface="Leelawade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7B44B"/>
                  </a:solidFill>
                  <a:effectLst/>
                  <a:uLnTx/>
                  <a:uFillTx/>
                  <a:latin typeface="Leelawadee"/>
                  <a:ea typeface="+mn-ea"/>
                  <a:cs typeface="+mn-cs"/>
                </a:rPr>
                <a:t>Christophe Hansen</a:t>
              </a:r>
            </a:p>
          </p:txBody>
        </p:sp>
        <p:pic>
          <p:nvPicPr>
            <p:cNvPr id="5" name="Picture 6">
              <a:extLst>
                <a:ext uri="{FF2B5EF4-FFF2-40B4-BE49-F238E27FC236}">
                  <a16:creationId xmlns:a16="http://schemas.microsoft.com/office/drawing/2014/main" id="{772734F5-85AC-2FF4-BD5F-C753B5A20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7" b="397"/>
            <a:stretch/>
          </p:blipFill>
          <p:spPr bwMode="auto">
            <a:xfrm>
              <a:off x="535801" y="4325050"/>
              <a:ext cx="1498918" cy="149891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47EAF062-2176-76C9-9204-0F3A0C77C819}"/>
              </a:ext>
            </a:extLst>
          </p:cNvPr>
          <p:cNvSpPr txBox="1"/>
          <p:nvPr/>
        </p:nvSpPr>
        <p:spPr>
          <a:xfrm>
            <a:off x="725714" y="5641592"/>
            <a:ext cx="4542972" cy="646331"/>
          </a:xfrm>
          <a:prstGeom prst="rect">
            <a:avLst/>
          </a:prstGeom>
          <a:noFill/>
        </p:spPr>
        <p:txBody>
          <a:bodyPr wrap="square" rtlCol="0">
            <a:spAutoFit/>
          </a:bodyPr>
          <a:lstStyle/>
          <a:p>
            <a:r>
              <a:rPr lang="en-IE" dirty="0">
                <a:solidFill>
                  <a:schemeClr val="bg1"/>
                </a:solidFill>
              </a:rPr>
              <a:t>Opening Speech, to the Rural Pact Conference, Belgium September 16</a:t>
            </a:r>
            <a:r>
              <a:rPr lang="en-IE" baseline="30000" dirty="0">
                <a:solidFill>
                  <a:schemeClr val="bg1"/>
                </a:solidFill>
              </a:rPr>
              <a:t>th</a:t>
            </a:r>
            <a:r>
              <a:rPr lang="en-IE" dirty="0">
                <a:solidFill>
                  <a:schemeClr val="bg1"/>
                </a:solidFill>
              </a:rPr>
              <a:t> 2025</a:t>
            </a:r>
          </a:p>
        </p:txBody>
      </p:sp>
    </p:spTree>
    <p:custDataLst>
      <p:tags r:id="rId1"/>
    </p:custDataLst>
    <p:extLst>
      <p:ext uri="{BB962C8B-B14F-4D97-AF65-F5344CB8AC3E}">
        <p14:creationId xmlns:p14="http://schemas.microsoft.com/office/powerpoint/2010/main" val="942680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14888F-81C6-AA8A-EFE3-9DE63FE3AED2}"/>
              </a:ext>
            </a:extLst>
          </p:cNvPr>
          <p:cNvSpPr>
            <a:spLocks noGrp="1"/>
          </p:cNvSpPr>
          <p:nvPr>
            <p:ph type="title"/>
          </p:nvPr>
        </p:nvSpPr>
        <p:spPr>
          <a:xfrm>
            <a:off x="1383564" y="348865"/>
            <a:ext cx="9718111" cy="1576446"/>
          </a:xfrm>
        </p:spPr>
        <p:txBody>
          <a:bodyPr anchor="ctr">
            <a:normAutofit/>
          </a:bodyPr>
          <a:lstStyle/>
          <a:p>
            <a:r>
              <a:rPr lang="en-IE" sz="4000">
                <a:solidFill>
                  <a:srgbClr val="FFFFFF"/>
                </a:solidFill>
              </a:rPr>
              <a:t>Promises to Rural Areas</a:t>
            </a:r>
          </a:p>
        </p:txBody>
      </p:sp>
      <p:graphicFrame>
        <p:nvGraphicFramePr>
          <p:cNvPr id="5" name="Content Placeholder 2">
            <a:extLst>
              <a:ext uri="{FF2B5EF4-FFF2-40B4-BE49-F238E27FC236}">
                <a16:creationId xmlns:a16="http://schemas.microsoft.com/office/drawing/2014/main" id="{A4B47173-4C28-EB2D-1281-FE27E9E5BA7F}"/>
              </a:ext>
            </a:extLst>
          </p:cNvPr>
          <p:cNvGraphicFramePr>
            <a:graphicFrameLocks noGrp="1"/>
          </p:cNvGraphicFramePr>
          <p:nvPr>
            <p:ph idx="1"/>
            <p:extLst>
              <p:ext uri="{D42A27DB-BD31-4B8C-83A1-F6EECF244321}">
                <p14:modId xmlns:p14="http://schemas.microsoft.com/office/powerpoint/2010/main" val="122303934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968673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8A8779E-45ED-6E6B-F537-D0C68314B193}"/>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400"/>
              <a:t>Promise Vs Risk</a:t>
            </a:r>
          </a:p>
        </p:txBody>
      </p:sp>
      <p:sp>
        <p:nvSpPr>
          <p:cNvPr id="5" name="Text Placeholder 4">
            <a:extLst>
              <a:ext uri="{FF2B5EF4-FFF2-40B4-BE49-F238E27FC236}">
                <a16:creationId xmlns:a16="http://schemas.microsoft.com/office/drawing/2014/main" id="{DF7891DA-FE80-ED10-16BA-E45562A395CF}"/>
              </a:ext>
            </a:extLst>
          </p:cNvPr>
          <p:cNvSpPr>
            <a:spLocks noGrp="1"/>
          </p:cNvSpPr>
          <p:nvPr>
            <p:ph type="body" idx="1"/>
          </p:nvPr>
        </p:nvSpPr>
        <p:spPr>
          <a:xfrm>
            <a:off x="643467" y="5277684"/>
            <a:ext cx="4620584" cy="775494"/>
          </a:xfrm>
        </p:spPr>
        <p:txBody>
          <a:bodyPr vert="horz" lIns="91440" tIns="45720" rIns="91440" bIns="45720" rtlCol="0">
            <a:normAutofit/>
          </a:bodyPr>
          <a:lstStyle/>
          <a:p>
            <a:r>
              <a:rPr lang="en-US">
                <a:solidFill>
                  <a:schemeClr val="tx1"/>
                </a:solidFill>
              </a:rPr>
              <a:t>Local Perspectives</a:t>
            </a:r>
          </a:p>
        </p:txBody>
      </p:sp>
      <p:pic>
        <p:nvPicPr>
          <p:cNvPr id="7" name="Picture 6" descr="A sign post with many signs&#10;&#10;AI-generated content may be incorrect.">
            <a:extLst>
              <a:ext uri="{FF2B5EF4-FFF2-40B4-BE49-F238E27FC236}">
                <a16:creationId xmlns:a16="http://schemas.microsoft.com/office/drawing/2014/main" id="{735D5C16-F254-F729-BE60-36EB0C4153B6}"/>
              </a:ext>
            </a:extLst>
          </p:cNvPr>
          <p:cNvPicPr>
            <a:picLocks noChangeAspect="1"/>
          </p:cNvPicPr>
          <p:nvPr/>
        </p:nvPicPr>
        <p:blipFill>
          <a:blip r:embed="rId3">
            <a:extLst>
              <a:ext uri="{28A0092B-C50C-407E-A947-70E740481C1C}">
                <a14:useLocalDpi xmlns:a14="http://schemas.microsoft.com/office/drawing/2010/main" val="0"/>
              </a:ext>
            </a:extLst>
          </a:blip>
          <a:srcRect t="2376" r="-1" b="20564"/>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Box 7">
            <a:extLst>
              <a:ext uri="{FF2B5EF4-FFF2-40B4-BE49-F238E27FC236}">
                <a16:creationId xmlns:a16="http://schemas.microsoft.com/office/drawing/2014/main" id="{F40B8B3D-F4AE-6181-4996-E23264A36F98}"/>
              </a:ext>
            </a:extLst>
          </p:cNvPr>
          <p:cNvSpPr txBox="1"/>
          <p:nvPr/>
        </p:nvSpPr>
        <p:spPr>
          <a:xfrm>
            <a:off x="9093200" y="6466180"/>
            <a:ext cx="6197600" cy="276999"/>
          </a:xfrm>
          <a:prstGeom prst="rect">
            <a:avLst/>
          </a:prstGeom>
          <a:noFill/>
        </p:spPr>
        <p:txBody>
          <a:bodyPr wrap="square" rtlCol="0">
            <a:spAutoFit/>
          </a:bodyPr>
          <a:lstStyle/>
          <a:p>
            <a:r>
              <a:rPr lang="en-IE" sz="1200" dirty="0">
                <a:solidFill>
                  <a:schemeClr val="bg1"/>
                </a:solidFill>
              </a:rPr>
              <a:t>Photo: </a:t>
            </a:r>
            <a:r>
              <a:rPr lang="en-IE" sz="1200" dirty="0" err="1">
                <a:solidFill>
                  <a:schemeClr val="bg1"/>
                </a:solidFill>
              </a:rPr>
              <a:t>KKeaveney</a:t>
            </a:r>
            <a:r>
              <a:rPr lang="en-IE" sz="1200" dirty="0">
                <a:solidFill>
                  <a:schemeClr val="bg1"/>
                </a:solidFill>
              </a:rPr>
              <a:t>, Tully Cross, Galway, IRL</a:t>
            </a:r>
          </a:p>
        </p:txBody>
      </p:sp>
    </p:spTree>
    <p:custDataLst>
      <p:tags r:id="rId1"/>
    </p:custDataLst>
    <p:extLst>
      <p:ext uri="{BB962C8B-B14F-4D97-AF65-F5344CB8AC3E}">
        <p14:creationId xmlns:p14="http://schemas.microsoft.com/office/powerpoint/2010/main" val="3233383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FEBD677-DEB1-E554-8CDD-7C17205EC39E}"/>
              </a:ext>
            </a:extLst>
          </p:cNvPr>
          <p:cNvSpPr>
            <a:spLocks noGrp="1"/>
          </p:cNvSpPr>
          <p:nvPr>
            <p:ph type="title"/>
          </p:nvPr>
        </p:nvSpPr>
        <p:spPr>
          <a:xfrm>
            <a:off x="838200" y="557189"/>
            <a:ext cx="3374136" cy="5567891"/>
          </a:xfrm>
        </p:spPr>
        <p:txBody>
          <a:bodyPr>
            <a:normAutofit/>
          </a:bodyPr>
          <a:lstStyle/>
          <a:p>
            <a:r>
              <a:rPr lang="en-IE" sz="5200" dirty="0"/>
              <a:t>Today … setting the context …</a:t>
            </a:r>
            <a:br>
              <a:rPr lang="en-IE" sz="5200" dirty="0"/>
            </a:br>
            <a:r>
              <a:rPr lang="en-IE" sz="5200" dirty="0"/>
              <a:t>A Call to Action	</a:t>
            </a:r>
          </a:p>
        </p:txBody>
      </p:sp>
      <p:graphicFrame>
        <p:nvGraphicFramePr>
          <p:cNvPr id="8" name="Content Placeholder 5">
            <a:extLst>
              <a:ext uri="{FF2B5EF4-FFF2-40B4-BE49-F238E27FC236}">
                <a16:creationId xmlns:a16="http://schemas.microsoft.com/office/drawing/2014/main" id="{62A8B3B7-7DBB-A9E1-ED66-97F30CAE3EFD}"/>
              </a:ext>
            </a:extLst>
          </p:cNvPr>
          <p:cNvGraphicFramePr>
            <a:graphicFrameLocks noGrp="1"/>
          </p:cNvGraphicFramePr>
          <p:nvPr>
            <p:ph idx="1"/>
            <p:extLst>
              <p:ext uri="{D42A27DB-BD31-4B8C-83A1-F6EECF244321}">
                <p14:modId xmlns:p14="http://schemas.microsoft.com/office/powerpoint/2010/main" val="240361711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709583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in chairs&#10;&#10;AI-generated content may be incorrect.">
            <a:extLst>
              <a:ext uri="{FF2B5EF4-FFF2-40B4-BE49-F238E27FC236}">
                <a16:creationId xmlns:a16="http://schemas.microsoft.com/office/drawing/2014/main" id="{61DCC544-FF38-2DC1-FC74-25583F224EE0}"/>
              </a:ext>
            </a:extLst>
          </p:cNvPr>
          <p:cNvPicPr>
            <a:picLocks noChangeAspect="1"/>
          </p:cNvPicPr>
          <p:nvPr/>
        </p:nvPicPr>
        <p:blipFill>
          <a:blip r:embed="rId3">
            <a:extLst>
              <a:ext uri="{28A0092B-C50C-407E-A947-70E740481C1C}">
                <a14:useLocalDpi xmlns:a14="http://schemas.microsoft.com/office/drawing/2010/main" val="0"/>
              </a:ext>
            </a:extLst>
          </a:blip>
          <a:srcRect l="22857" r="36085"/>
          <a:stretch>
            <a:fillRect/>
          </a:stretch>
        </p:blipFill>
        <p:spPr>
          <a:xfrm rot="5400000">
            <a:off x="6860896" y="1635116"/>
            <a:ext cx="4116902" cy="5646694"/>
          </a:xfrm>
          <a:prstGeom prst="rect">
            <a:avLst/>
          </a:prstGeom>
        </p:spPr>
      </p:pic>
      <p:sp>
        <p:nvSpPr>
          <p:cNvPr id="4" name="Speech Bubble: Rectangle with Corners Rounded 3">
            <a:extLst>
              <a:ext uri="{FF2B5EF4-FFF2-40B4-BE49-F238E27FC236}">
                <a16:creationId xmlns:a16="http://schemas.microsoft.com/office/drawing/2014/main" id="{6E5C936F-BADC-D57F-345C-1861F4405743}"/>
              </a:ext>
            </a:extLst>
          </p:cNvPr>
          <p:cNvSpPr/>
          <p:nvPr/>
        </p:nvSpPr>
        <p:spPr>
          <a:xfrm>
            <a:off x="217715" y="188685"/>
            <a:ext cx="7387771" cy="4180114"/>
          </a:xfrm>
          <a:prstGeom prst="wedgeRoundRectCallout">
            <a:avLst>
              <a:gd name="adj1" fmla="val 40464"/>
              <a:gd name="adj2" fmla="val 8437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3600" dirty="0"/>
              <a:t>“I have to stress this … I actually fear that LEADER is not secure”</a:t>
            </a:r>
          </a:p>
        </p:txBody>
      </p:sp>
      <p:sp>
        <p:nvSpPr>
          <p:cNvPr id="7" name="TextBox 6">
            <a:extLst>
              <a:ext uri="{FF2B5EF4-FFF2-40B4-BE49-F238E27FC236}">
                <a16:creationId xmlns:a16="http://schemas.microsoft.com/office/drawing/2014/main" id="{48A93DE3-11D4-029A-7BE4-4AB5D15E0136}"/>
              </a:ext>
            </a:extLst>
          </p:cNvPr>
          <p:cNvSpPr txBox="1"/>
          <p:nvPr/>
        </p:nvSpPr>
        <p:spPr>
          <a:xfrm>
            <a:off x="725714" y="5641592"/>
            <a:ext cx="4542972" cy="646331"/>
          </a:xfrm>
          <a:prstGeom prst="rect">
            <a:avLst/>
          </a:prstGeom>
          <a:noFill/>
        </p:spPr>
        <p:txBody>
          <a:bodyPr wrap="square" rtlCol="0">
            <a:spAutoFit/>
          </a:bodyPr>
          <a:lstStyle/>
          <a:p>
            <a:r>
              <a:rPr lang="en-IE" dirty="0">
                <a:solidFill>
                  <a:schemeClr val="accent1"/>
                </a:solidFill>
              </a:rPr>
              <a:t>Panellist at the Rural Pact Conference, Belgium September 16</a:t>
            </a:r>
            <a:r>
              <a:rPr lang="en-IE" baseline="30000" dirty="0">
                <a:solidFill>
                  <a:schemeClr val="accent1"/>
                </a:solidFill>
              </a:rPr>
              <a:t>th</a:t>
            </a:r>
            <a:r>
              <a:rPr lang="en-IE" dirty="0">
                <a:solidFill>
                  <a:schemeClr val="accent1"/>
                </a:solidFill>
              </a:rPr>
              <a:t> 2025</a:t>
            </a:r>
          </a:p>
        </p:txBody>
      </p:sp>
    </p:spTree>
    <p:custDataLst>
      <p:tags r:id="rId1"/>
    </p:custDataLst>
    <p:extLst>
      <p:ext uri="{BB962C8B-B14F-4D97-AF65-F5344CB8AC3E}">
        <p14:creationId xmlns:p14="http://schemas.microsoft.com/office/powerpoint/2010/main" val="3158668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16EDBA6-41C1-EE84-AC91-50E1070EBF73}"/>
              </a:ext>
            </a:extLst>
          </p:cNvPr>
          <p:cNvGraphicFramePr/>
          <p:nvPr>
            <p:extLst>
              <p:ext uri="{D42A27DB-BD31-4B8C-83A1-F6EECF244321}">
                <p14:modId xmlns:p14="http://schemas.microsoft.com/office/powerpoint/2010/main" val="685480328"/>
              </p:ext>
            </p:extLst>
          </p:nvPr>
        </p:nvGraphicFramePr>
        <p:xfrm>
          <a:off x="406400" y="232230"/>
          <a:ext cx="11582400" cy="6458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051679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905AAA-5F9F-5D1A-864A-CAFB7DEBB3E5}"/>
              </a:ext>
            </a:extLst>
          </p:cNvPr>
          <p:cNvSpPr>
            <a:spLocks noGrp="1"/>
          </p:cNvSpPr>
          <p:nvPr>
            <p:ph type="title"/>
          </p:nvPr>
        </p:nvSpPr>
        <p:spPr>
          <a:xfrm>
            <a:off x="621792" y="1161288"/>
            <a:ext cx="3602736" cy="4526280"/>
          </a:xfrm>
        </p:spPr>
        <p:txBody>
          <a:bodyPr>
            <a:normAutofit/>
          </a:bodyPr>
          <a:lstStyle/>
          <a:p>
            <a:r>
              <a:rPr lang="en-IE" sz="4000"/>
              <a:t>Negotiation Timeline</a:t>
            </a:r>
          </a:p>
        </p:txBody>
      </p:sp>
      <p:sp>
        <p:nvSpPr>
          <p:cNvPr id="18" name="Rectangle 17">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F75F099-00A7-65EC-AE64-19F486CCE9BC}"/>
              </a:ext>
            </a:extLst>
          </p:cNvPr>
          <p:cNvGraphicFramePr>
            <a:graphicFrameLocks noGrp="1"/>
          </p:cNvGraphicFramePr>
          <p:nvPr>
            <p:ph idx="1"/>
            <p:extLst>
              <p:ext uri="{D42A27DB-BD31-4B8C-83A1-F6EECF244321}">
                <p14:modId xmlns:p14="http://schemas.microsoft.com/office/powerpoint/2010/main" val="1887716305"/>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219411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78E5D-2005-59E1-C50A-20DC0354991B}"/>
            </a:ext>
          </a:extLst>
        </p:cNvPr>
        <p:cNvGrpSpPr/>
        <p:nvPr/>
      </p:nvGrpSpPr>
      <p:grpSpPr>
        <a:xfrm>
          <a:off x="0" y="0"/>
          <a:ext cx="0" cy="0"/>
          <a:chOff x="0" y="0"/>
          <a:chExt cx="0" cy="0"/>
        </a:xfrm>
      </p:grpSpPr>
      <p:pic>
        <p:nvPicPr>
          <p:cNvPr id="6" name="Picture 5" descr="A group of people sitting in chairs&#10;&#10;AI-generated content may be incorrect.">
            <a:extLst>
              <a:ext uri="{FF2B5EF4-FFF2-40B4-BE49-F238E27FC236}">
                <a16:creationId xmlns:a16="http://schemas.microsoft.com/office/drawing/2014/main" id="{07ECC84E-21F1-8C93-D5D4-B53F07536467}"/>
              </a:ext>
            </a:extLst>
          </p:cNvPr>
          <p:cNvPicPr>
            <a:picLocks noChangeAspect="1"/>
          </p:cNvPicPr>
          <p:nvPr/>
        </p:nvPicPr>
        <p:blipFill>
          <a:blip r:embed="rId3">
            <a:extLst>
              <a:ext uri="{28A0092B-C50C-407E-A947-70E740481C1C}">
                <a14:useLocalDpi xmlns:a14="http://schemas.microsoft.com/office/drawing/2010/main" val="0"/>
              </a:ext>
            </a:extLst>
          </a:blip>
          <a:srcRect l="22857" r="36085"/>
          <a:stretch>
            <a:fillRect/>
          </a:stretch>
        </p:blipFill>
        <p:spPr>
          <a:xfrm rot="5400000">
            <a:off x="982611" y="1787517"/>
            <a:ext cx="4116902" cy="5646694"/>
          </a:xfrm>
          <a:prstGeom prst="rect">
            <a:avLst/>
          </a:prstGeom>
        </p:spPr>
      </p:pic>
      <p:sp>
        <p:nvSpPr>
          <p:cNvPr id="4" name="Speech Bubble: Rectangle with Corners Rounded 3">
            <a:extLst>
              <a:ext uri="{FF2B5EF4-FFF2-40B4-BE49-F238E27FC236}">
                <a16:creationId xmlns:a16="http://schemas.microsoft.com/office/drawing/2014/main" id="{97E708E2-460E-8B3D-31BF-F6FE3D063050}"/>
              </a:ext>
            </a:extLst>
          </p:cNvPr>
          <p:cNvSpPr/>
          <p:nvPr/>
        </p:nvSpPr>
        <p:spPr>
          <a:xfrm>
            <a:off x="4586514" y="188685"/>
            <a:ext cx="7387771" cy="4180114"/>
          </a:xfrm>
          <a:prstGeom prst="wedgeRoundRectCallout">
            <a:avLst>
              <a:gd name="adj1" fmla="val -45784"/>
              <a:gd name="adj2" fmla="val 71875"/>
              <a:gd name="adj3" fmla="val 1666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IE" sz="3600" dirty="0"/>
              <a:t>“… don’t underestimate </a:t>
            </a:r>
            <a:r>
              <a:rPr lang="en-IE" sz="3600" u="sng" dirty="0"/>
              <a:t>you</a:t>
            </a:r>
            <a:r>
              <a:rPr lang="en-IE" sz="3600" dirty="0"/>
              <a:t> … I think it’s really very important to get engaged in the detail”</a:t>
            </a:r>
          </a:p>
        </p:txBody>
      </p:sp>
      <p:sp>
        <p:nvSpPr>
          <p:cNvPr id="7" name="TextBox 6">
            <a:extLst>
              <a:ext uri="{FF2B5EF4-FFF2-40B4-BE49-F238E27FC236}">
                <a16:creationId xmlns:a16="http://schemas.microsoft.com/office/drawing/2014/main" id="{770073C3-3392-99BE-DE16-9FA1A4A944F9}"/>
              </a:ext>
            </a:extLst>
          </p:cNvPr>
          <p:cNvSpPr txBox="1"/>
          <p:nvPr/>
        </p:nvSpPr>
        <p:spPr>
          <a:xfrm>
            <a:off x="6197600" y="5841554"/>
            <a:ext cx="4542972" cy="646331"/>
          </a:xfrm>
          <a:prstGeom prst="rect">
            <a:avLst/>
          </a:prstGeom>
          <a:noFill/>
        </p:spPr>
        <p:txBody>
          <a:bodyPr wrap="square" rtlCol="0">
            <a:spAutoFit/>
          </a:bodyPr>
          <a:lstStyle/>
          <a:p>
            <a:r>
              <a:rPr lang="en-IE" dirty="0">
                <a:solidFill>
                  <a:schemeClr val="accent1"/>
                </a:solidFill>
              </a:rPr>
              <a:t>Panellist at the Rural Pact Conference, Belgium September 16</a:t>
            </a:r>
            <a:r>
              <a:rPr lang="en-IE" baseline="30000" dirty="0">
                <a:solidFill>
                  <a:schemeClr val="accent1"/>
                </a:solidFill>
              </a:rPr>
              <a:t>th</a:t>
            </a:r>
            <a:r>
              <a:rPr lang="en-IE" dirty="0">
                <a:solidFill>
                  <a:schemeClr val="accent1"/>
                </a:solidFill>
              </a:rPr>
              <a:t> 2025</a:t>
            </a:r>
          </a:p>
        </p:txBody>
      </p:sp>
    </p:spTree>
    <p:custDataLst>
      <p:tags r:id="rId1"/>
    </p:custDataLst>
    <p:extLst>
      <p:ext uri="{BB962C8B-B14F-4D97-AF65-F5344CB8AC3E}">
        <p14:creationId xmlns:p14="http://schemas.microsoft.com/office/powerpoint/2010/main" val="4183752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7C86-58B8-C6FE-7FC5-424D2C045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2ADAF-9BEC-3A4E-E12A-97EFF1030511}"/>
              </a:ext>
            </a:extLst>
          </p:cNvPr>
          <p:cNvSpPr>
            <a:spLocks noGrp="1"/>
          </p:cNvSpPr>
          <p:nvPr>
            <p:ph type="title"/>
          </p:nvPr>
        </p:nvSpPr>
        <p:spPr/>
        <p:txBody>
          <a:bodyPr>
            <a:normAutofit fontScale="90000"/>
          </a:bodyPr>
          <a:lstStyle/>
          <a:p>
            <a:pPr>
              <a:lnSpc>
                <a:spcPct val="114000"/>
              </a:lnSpc>
              <a:spcBef>
                <a:spcPts val="600"/>
              </a:spcBef>
              <a:tabLst>
                <a:tab pos="1878013" algn="l"/>
              </a:tabLst>
            </a:pPr>
            <a:r>
              <a:rPr lang="en-GB" sz="2700" dirty="0">
                <a:solidFill>
                  <a:srgbClr val="1C726F"/>
                </a:solidFill>
              </a:rPr>
              <a:t>Declaration on the future of rural areas and rural development policy in the EU </a:t>
            </a:r>
            <a:br>
              <a:rPr lang="en-GB" sz="2700" dirty="0">
                <a:solidFill>
                  <a:srgbClr val="1C726F"/>
                </a:solidFill>
              </a:rPr>
            </a:br>
            <a:r>
              <a:rPr lang="en-GB" sz="2000" dirty="0">
                <a:solidFill>
                  <a:srgbClr val="F7B44B"/>
                </a:solidFill>
              </a:rPr>
              <a:t>Rural Pact Coordination Group (Dec 2024)</a:t>
            </a:r>
            <a:endParaRPr lang="en-GB" sz="2200" dirty="0">
              <a:solidFill>
                <a:srgbClr val="F7B44B"/>
              </a:solidFill>
            </a:endParaRPr>
          </a:p>
        </p:txBody>
      </p:sp>
      <p:grpSp>
        <p:nvGrpSpPr>
          <p:cNvPr id="10" name="Group 9">
            <a:extLst>
              <a:ext uri="{FF2B5EF4-FFF2-40B4-BE49-F238E27FC236}">
                <a16:creationId xmlns:a16="http://schemas.microsoft.com/office/drawing/2014/main" id="{0EE5B38F-A4B6-43BB-F29A-379BE634A3AF}"/>
              </a:ext>
            </a:extLst>
          </p:cNvPr>
          <p:cNvGrpSpPr/>
          <p:nvPr/>
        </p:nvGrpSpPr>
        <p:grpSpPr>
          <a:xfrm>
            <a:off x="838201" y="6354838"/>
            <a:ext cx="9133728" cy="331696"/>
            <a:chOff x="3331693" y="6453658"/>
            <a:chExt cx="9133728" cy="331696"/>
          </a:xfrm>
        </p:grpSpPr>
        <p:pic>
          <p:nvPicPr>
            <p:cNvPr id="3" name="Graphic 2" descr="World outline">
              <a:extLst>
                <a:ext uri="{FF2B5EF4-FFF2-40B4-BE49-F238E27FC236}">
                  <a16:creationId xmlns:a16="http://schemas.microsoft.com/office/drawing/2014/main" id="{38CD8123-FD34-7E7B-B793-A1B3943549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1693" y="6453658"/>
              <a:ext cx="331696" cy="331696"/>
            </a:xfrm>
            <a:prstGeom prst="rect">
              <a:avLst/>
            </a:prstGeom>
          </p:spPr>
        </p:pic>
        <p:sp>
          <p:nvSpPr>
            <p:cNvPr id="6" name="TextBox 5">
              <a:extLst>
                <a:ext uri="{FF2B5EF4-FFF2-40B4-BE49-F238E27FC236}">
                  <a16:creationId xmlns:a16="http://schemas.microsoft.com/office/drawing/2014/main" id="{20EAFAF3-2048-9770-C575-EFD327AD14DA}"/>
                </a:ext>
              </a:extLst>
            </p:cNvPr>
            <p:cNvSpPr txBox="1"/>
            <p:nvPr/>
          </p:nvSpPr>
          <p:spPr>
            <a:xfrm>
              <a:off x="3663389" y="6492384"/>
              <a:ext cx="880203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Leelawadee"/>
                  <a:ea typeface="+mn-ea"/>
                  <a:cs typeface="+mn-cs"/>
                  <a:hlinkClick r:id="rId6"/>
                </a:rPr>
                <a:t>https://ruralpact.rural-vision.europa.eu/publications/rural-pact-coordination-group-rpcg-declaration-future-rural-areas-and-rural_en</a:t>
              </a:r>
              <a:r>
                <a:rPr kumimoji="0" lang="en-GB" sz="1100" b="0" i="0" u="none" strike="noStrike" kern="1200" cap="none" spc="0" normalizeH="0" baseline="0" noProof="0">
                  <a:ln>
                    <a:noFill/>
                  </a:ln>
                  <a:solidFill>
                    <a:prstClr val="black"/>
                  </a:solidFill>
                  <a:effectLst/>
                  <a:uLnTx/>
                  <a:uFillTx/>
                  <a:latin typeface="Leelawadee"/>
                  <a:ea typeface="+mn-ea"/>
                  <a:cs typeface="+mn-cs"/>
                </a:rPr>
                <a:t> </a:t>
              </a:r>
            </a:p>
          </p:txBody>
        </p:sp>
      </p:grpSp>
      <p:grpSp>
        <p:nvGrpSpPr>
          <p:cNvPr id="12" name="Group 11">
            <a:extLst>
              <a:ext uri="{FF2B5EF4-FFF2-40B4-BE49-F238E27FC236}">
                <a16:creationId xmlns:a16="http://schemas.microsoft.com/office/drawing/2014/main" id="{17669D6C-42BA-8837-4489-EE0243E06C9A}"/>
              </a:ext>
            </a:extLst>
          </p:cNvPr>
          <p:cNvGrpSpPr/>
          <p:nvPr/>
        </p:nvGrpSpPr>
        <p:grpSpPr>
          <a:xfrm>
            <a:off x="1361440" y="2733253"/>
            <a:ext cx="9326879" cy="3511773"/>
            <a:chOff x="631583" y="1904559"/>
            <a:chExt cx="11085609" cy="4194466"/>
          </a:xfrm>
        </p:grpSpPr>
        <p:sp>
          <p:nvSpPr>
            <p:cNvPr id="13" name="AutoShape 25">
              <a:extLst>
                <a:ext uri="{FF2B5EF4-FFF2-40B4-BE49-F238E27FC236}">
                  <a16:creationId xmlns:a16="http://schemas.microsoft.com/office/drawing/2014/main" id="{11935A36-06D6-4450-503F-C5C3467AA5D8}"/>
                </a:ext>
              </a:extLst>
            </p:cNvPr>
            <p:cNvSpPr/>
            <p:nvPr/>
          </p:nvSpPr>
          <p:spPr>
            <a:xfrm flipH="1" flipV="1">
              <a:off x="6268455" y="3452898"/>
              <a:ext cx="1402262" cy="912527"/>
            </a:xfrm>
            <a:prstGeom prst="line">
              <a:avLst/>
            </a:prstGeom>
            <a:ln w="28575" cap="flat">
              <a:solidFill>
                <a:srgbClr val="3C5679"/>
              </a:solidFill>
              <a:prstDash val="sys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14" name="AutoShape 23">
              <a:extLst>
                <a:ext uri="{FF2B5EF4-FFF2-40B4-BE49-F238E27FC236}">
                  <a16:creationId xmlns:a16="http://schemas.microsoft.com/office/drawing/2014/main" id="{FA965585-22F8-8DF4-25E0-61489D35420D}"/>
                </a:ext>
              </a:extLst>
            </p:cNvPr>
            <p:cNvSpPr/>
            <p:nvPr/>
          </p:nvSpPr>
          <p:spPr>
            <a:xfrm flipV="1">
              <a:off x="4457688" y="3366224"/>
              <a:ext cx="1542513" cy="1015905"/>
            </a:xfrm>
            <a:prstGeom prst="line">
              <a:avLst/>
            </a:prstGeom>
            <a:ln w="28575" cap="flat">
              <a:solidFill>
                <a:srgbClr val="3C5679"/>
              </a:solidFill>
              <a:prstDash val="sys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15" name="AutoShape 22">
              <a:extLst>
                <a:ext uri="{FF2B5EF4-FFF2-40B4-BE49-F238E27FC236}">
                  <a16:creationId xmlns:a16="http://schemas.microsoft.com/office/drawing/2014/main" id="{5812F9D9-1A64-8DC0-7112-A038F3CAA80B}"/>
                </a:ext>
              </a:extLst>
            </p:cNvPr>
            <p:cNvSpPr/>
            <p:nvPr/>
          </p:nvSpPr>
          <p:spPr>
            <a:xfrm>
              <a:off x="4237029" y="2605273"/>
              <a:ext cx="1515529" cy="279545"/>
            </a:xfrm>
            <a:prstGeom prst="line">
              <a:avLst/>
            </a:prstGeom>
            <a:ln w="28575" cap="flat">
              <a:solidFill>
                <a:srgbClr val="3C5679"/>
              </a:solidFill>
              <a:prstDash val="sys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16" name="AutoShape 26">
              <a:extLst>
                <a:ext uri="{FF2B5EF4-FFF2-40B4-BE49-F238E27FC236}">
                  <a16:creationId xmlns:a16="http://schemas.microsoft.com/office/drawing/2014/main" id="{FDF0D320-25FA-3150-01FC-3EA146E7B0DD}"/>
                </a:ext>
              </a:extLst>
            </p:cNvPr>
            <p:cNvSpPr/>
            <p:nvPr/>
          </p:nvSpPr>
          <p:spPr>
            <a:xfrm flipH="1">
              <a:off x="6392203" y="2610641"/>
              <a:ext cx="1596266" cy="293711"/>
            </a:xfrm>
            <a:prstGeom prst="line">
              <a:avLst/>
            </a:prstGeom>
            <a:ln w="28575" cap="flat">
              <a:solidFill>
                <a:srgbClr val="3C5679"/>
              </a:solidFill>
              <a:prstDash val="sys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17" name="AutoShape 24">
              <a:extLst>
                <a:ext uri="{FF2B5EF4-FFF2-40B4-BE49-F238E27FC236}">
                  <a16:creationId xmlns:a16="http://schemas.microsoft.com/office/drawing/2014/main" id="{EDA58170-6D85-2710-173D-E5DE4839F054}"/>
                </a:ext>
              </a:extLst>
            </p:cNvPr>
            <p:cNvSpPr/>
            <p:nvPr/>
          </p:nvSpPr>
          <p:spPr>
            <a:xfrm flipH="1" flipV="1">
              <a:off x="6108801" y="3452563"/>
              <a:ext cx="21662" cy="1137225"/>
            </a:xfrm>
            <a:prstGeom prst="line">
              <a:avLst/>
            </a:prstGeom>
            <a:ln w="28575" cap="flat">
              <a:solidFill>
                <a:srgbClr val="3C5679"/>
              </a:solidFill>
              <a:prstDash val="sysDash"/>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18" name="Freeform 8">
              <a:extLst>
                <a:ext uri="{FF2B5EF4-FFF2-40B4-BE49-F238E27FC236}">
                  <a16:creationId xmlns:a16="http://schemas.microsoft.com/office/drawing/2014/main" id="{D67637EB-7439-F673-52EC-3FB2930F423B}"/>
                </a:ext>
              </a:extLst>
            </p:cNvPr>
            <p:cNvSpPr/>
            <p:nvPr/>
          </p:nvSpPr>
          <p:spPr>
            <a:xfrm>
              <a:off x="3422634" y="2190983"/>
              <a:ext cx="792000" cy="7920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5A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19" name="TextBox 9">
              <a:extLst>
                <a:ext uri="{FF2B5EF4-FFF2-40B4-BE49-F238E27FC236}">
                  <a16:creationId xmlns:a16="http://schemas.microsoft.com/office/drawing/2014/main" id="{41C54088-157E-008D-8C16-BEDB145C10D5}"/>
                </a:ext>
              </a:extLst>
            </p:cNvPr>
            <p:cNvSpPr txBox="1"/>
            <p:nvPr/>
          </p:nvSpPr>
          <p:spPr>
            <a:xfrm>
              <a:off x="3040866" y="2317739"/>
              <a:ext cx="643500" cy="6806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0" name="Freeform 28">
              <a:extLst>
                <a:ext uri="{FF2B5EF4-FFF2-40B4-BE49-F238E27FC236}">
                  <a16:creationId xmlns:a16="http://schemas.microsoft.com/office/drawing/2014/main" id="{E37DA659-4288-EC0D-E7C6-4409D0A8E00F}"/>
                </a:ext>
              </a:extLst>
            </p:cNvPr>
            <p:cNvSpPr/>
            <p:nvPr/>
          </p:nvSpPr>
          <p:spPr>
            <a:xfrm>
              <a:off x="3620973" y="2389322"/>
              <a:ext cx="395324" cy="395324"/>
            </a:xfrm>
            <a:custGeom>
              <a:avLst/>
              <a:gdLst/>
              <a:ahLst/>
              <a:cxnLst/>
              <a:rect l="l" t="t" r="r" b="b"/>
              <a:pathLst>
                <a:path w="564571" h="564571">
                  <a:moveTo>
                    <a:pt x="0" y="0"/>
                  </a:moveTo>
                  <a:lnTo>
                    <a:pt x="564571" y="0"/>
                  </a:lnTo>
                  <a:lnTo>
                    <a:pt x="564571" y="564571"/>
                  </a:lnTo>
                  <a:lnTo>
                    <a:pt x="0" y="5645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1" name="Freeform 14">
              <a:extLst>
                <a:ext uri="{FF2B5EF4-FFF2-40B4-BE49-F238E27FC236}">
                  <a16:creationId xmlns:a16="http://schemas.microsoft.com/office/drawing/2014/main" id="{24C29513-7140-697C-577A-11ACEBEFFE36}"/>
                </a:ext>
              </a:extLst>
            </p:cNvPr>
            <p:cNvSpPr/>
            <p:nvPr/>
          </p:nvSpPr>
          <p:spPr>
            <a:xfrm>
              <a:off x="3684366" y="4201932"/>
              <a:ext cx="792000" cy="7920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2" name="TextBox 15">
              <a:extLst>
                <a:ext uri="{FF2B5EF4-FFF2-40B4-BE49-F238E27FC236}">
                  <a16:creationId xmlns:a16="http://schemas.microsoft.com/office/drawing/2014/main" id="{A0FCA37F-F002-216F-6FBA-FD97E57FF9DF}"/>
                </a:ext>
              </a:extLst>
            </p:cNvPr>
            <p:cNvSpPr txBox="1"/>
            <p:nvPr/>
          </p:nvSpPr>
          <p:spPr>
            <a:xfrm>
              <a:off x="3134747" y="4404536"/>
              <a:ext cx="643500" cy="6806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3" name="Freeform 29">
              <a:extLst>
                <a:ext uri="{FF2B5EF4-FFF2-40B4-BE49-F238E27FC236}">
                  <a16:creationId xmlns:a16="http://schemas.microsoft.com/office/drawing/2014/main" id="{340A1170-34AC-46A9-8319-1C033F902D9E}"/>
                </a:ext>
              </a:extLst>
            </p:cNvPr>
            <p:cNvSpPr/>
            <p:nvPr/>
          </p:nvSpPr>
          <p:spPr>
            <a:xfrm>
              <a:off x="3888383" y="4405949"/>
              <a:ext cx="383967" cy="383967"/>
            </a:xfrm>
            <a:custGeom>
              <a:avLst/>
              <a:gdLst/>
              <a:ahLst/>
              <a:cxnLst/>
              <a:rect l="l" t="t" r="r" b="b"/>
              <a:pathLst>
                <a:path w="548353" h="548353">
                  <a:moveTo>
                    <a:pt x="0" y="0"/>
                  </a:moveTo>
                  <a:lnTo>
                    <a:pt x="548353" y="0"/>
                  </a:lnTo>
                  <a:lnTo>
                    <a:pt x="548353" y="548353"/>
                  </a:lnTo>
                  <a:lnTo>
                    <a:pt x="0" y="5483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4" name="Freeform 17">
              <a:extLst>
                <a:ext uri="{FF2B5EF4-FFF2-40B4-BE49-F238E27FC236}">
                  <a16:creationId xmlns:a16="http://schemas.microsoft.com/office/drawing/2014/main" id="{FE8A9811-EB49-87CA-08BD-41C223E90360}"/>
                </a:ext>
              </a:extLst>
            </p:cNvPr>
            <p:cNvSpPr/>
            <p:nvPr/>
          </p:nvSpPr>
          <p:spPr>
            <a:xfrm>
              <a:off x="5773155" y="4631210"/>
              <a:ext cx="792000" cy="7920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726F">
                <a:alpha val="7411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5" name="TextBox 18">
              <a:extLst>
                <a:ext uri="{FF2B5EF4-FFF2-40B4-BE49-F238E27FC236}">
                  <a16:creationId xmlns:a16="http://schemas.microsoft.com/office/drawing/2014/main" id="{422C23C2-0DD3-BDAF-EBAC-F1B35D7F4E3E}"/>
                </a:ext>
              </a:extLst>
            </p:cNvPr>
            <p:cNvSpPr txBox="1"/>
            <p:nvPr/>
          </p:nvSpPr>
          <p:spPr>
            <a:xfrm>
              <a:off x="5767387" y="5047498"/>
              <a:ext cx="643500" cy="6806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6" name="Freeform 30">
              <a:extLst>
                <a:ext uri="{FF2B5EF4-FFF2-40B4-BE49-F238E27FC236}">
                  <a16:creationId xmlns:a16="http://schemas.microsoft.com/office/drawing/2014/main" id="{E0CB3E7B-ABAA-7DC4-338E-14963116F6DD}"/>
                </a:ext>
              </a:extLst>
            </p:cNvPr>
            <p:cNvSpPr>
              <a:spLocks noChangeAspect="1"/>
            </p:cNvSpPr>
            <p:nvPr/>
          </p:nvSpPr>
          <p:spPr>
            <a:xfrm>
              <a:off x="5972470" y="4858552"/>
              <a:ext cx="393370" cy="337315"/>
            </a:xfrm>
            <a:custGeom>
              <a:avLst/>
              <a:gdLst/>
              <a:ahLst/>
              <a:cxnLst/>
              <a:rect l="l" t="t" r="r" b="b"/>
              <a:pathLst>
                <a:path w="561781" h="481728">
                  <a:moveTo>
                    <a:pt x="0" y="0"/>
                  </a:moveTo>
                  <a:lnTo>
                    <a:pt x="561782" y="0"/>
                  </a:lnTo>
                  <a:lnTo>
                    <a:pt x="561782" y="481728"/>
                  </a:lnTo>
                  <a:lnTo>
                    <a:pt x="0" y="4817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7" name="Freeform 20">
              <a:extLst>
                <a:ext uri="{FF2B5EF4-FFF2-40B4-BE49-F238E27FC236}">
                  <a16:creationId xmlns:a16="http://schemas.microsoft.com/office/drawing/2014/main" id="{BB0E4EFE-1E5C-1BA0-2495-FCF40E57EC85}"/>
                </a:ext>
              </a:extLst>
            </p:cNvPr>
            <p:cNvSpPr/>
            <p:nvPr/>
          </p:nvSpPr>
          <p:spPr>
            <a:xfrm>
              <a:off x="7627990" y="4193788"/>
              <a:ext cx="792000" cy="7920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726F">
                <a:alpha val="5019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8" name="TextBox 21">
              <a:extLst>
                <a:ext uri="{FF2B5EF4-FFF2-40B4-BE49-F238E27FC236}">
                  <a16:creationId xmlns:a16="http://schemas.microsoft.com/office/drawing/2014/main" id="{7B801627-1A63-18C7-9277-8C2099424791}"/>
                </a:ext>
              </a:extLst>
            </p:cNvPr>
            <p:cNvSpPr txBox="1"/>
            <p:nvPr/>
          </p:nvSpPr>
          <p:spPr>
            <a:xfrm>
              <a:off x="8015041" y="4294026"/>
              <a:ext cx="643500" cy="6806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Leelawadee"/>
                <a:ea typeface="+mn-ea"/>
                <a:cs typeface="+mn-cs"/>
              </a:endParaRPr>
            </a:p>
          </p:txBody>
        </p:sp>
        <p:sp>
          <p:nvSpPr>
            <p:cNvPr id="29" name="Freeform 31">
              <a:extLst>
                <a:ext uri="{FF2B5EF4-FFF2-40B4-BE49-F238E27FC236}">
                  <a16:creationId xmlns:a16="http://schemas.microsoft.com/office/drawing/2014/main" id="{AA28BECB-AE66-18CB-3035-EABE2B71BD49}"/>
                </a:ext>
              </a:extLst>
            </p:cNvPr>
            <p:cNvSpPr/>
            <p:nvPr/>
          </p:nvSpPr>
          <p:spPr>
            <a:xfrm>
              <a:off x="7819153" y="4399546"/>
              <a:ext cx="409674" cy="380485"/>
            </a:xfrm>
            <a:custGeom>
              <a:avLst/>
              <a:gdLst/>
              <a:ahLst/>
              <a:cxnLst/>
              <a:rect l="l" t="t" r="r" b="b"/>
              <a:pathLst>
                <a:path w="585065" h="543379">
                  <a:moveTo>
                    <a:pt x="0" y="0"/>
                  </a:moveTo>
                  <a:lnTo>
                    <a:pt x="585065" y="0"/>
                  </a:lnTo>
                  <a:lnTo>
                    <a:pt x="585065" y="543379"/>
                  </a:lnTo>
                  <a:lnTo>
                    <a:pt x="0" y="5433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30" name="Freeform 11">
              <a:extLst>
                <a:ext uri="{FF2B5EF4-FFF2-40B4-BE49-F238E27FC236}">
                  <a16:creationId xmlns:a16="http://schemas.microsoft.com/office/drawing/2014/main" id="{630EE7F7-8B6E-7A5A-495F-F74BC9A59B8F}"/>
                </a:ext>
              </a:extLst>
            </p:cNvPr>
            <p:cNvSpPr/>
            <p:nvPr/>
          </p:nvSpPr>
          <p:spPr>
            <a:xfrm>
              <a:off x="8015041" y="2219592"/>
              <a:ext cx="792000" cy="7920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726F">
                <a:alpha val="2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31" name="TextBox 12">
              <a:extLst>
                <a:ext uri="{FF2B5EF4-FFF2-40B4-BE49-F238E27FC236}">
                  <a16:creationId xmlns:a16="http://schemas.microsoft.com/office/drawing/2014/main" id="{C6852BC7-C975-A16A-CB3F-82D709AD9FDD}"/>
                </a:ext>
              </a:extLst>
            </p:cNvPr>
            <p:cNvSpPr txBox="1"/>
            <p:nvPr/>
          </p:nvSpPr>
          <p:spPr>
            <a:xfrm>
              <a:off x="8516465" y="2243489"/>
              <a:ext cx="643500" cy="6806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Leelawadee"/>
                <a:ea typeface="+mn-ea"/>
                <a:cs typeface="+mn-cs"/>
              </a:endParaRPr>
            </a:p>
          </p:txBody>
        </p:sp>
        <p:sp>
          <p:nvSpPr>
            <p:cNvPr id="32" name="Freeform 32">
              <a:extLst>
                <a:ext uri="{FF2B5EF4-FFF2-40B4-BE49-F238E27FC236}">
                  <a16:creationId xmlns:a16="http://schemas.microsoft.com/office/drawing/2014/main" id="{D20485C1-BE67-3A89-99A1-2C336AEA43EE}"/>
                </a:ext>
              </a:extLst>
            </p:cNvPr>
            <p:cNvSpPr/>
            <p:nvPr/>
          </p:nvSpPr>
          <p:spPr>
            <a:xfrm>
              <a:off x="8188761" y="2440824"/>
              <a:ext cx="444561" cy="349536"/>
            </a:xfrm>
            <a:custGeom>
              <a:avLst/>
              <a:gdLst/>
              <a:ahLst/>
              <a:cxnLst/>
              <a:rect l="l" t="t" r="r" b="b"/>
              <a:pathLst>
                <a:path w="634888" h="499181">
                  <a:moveTo>
                    <a:pt x="0" y="0"/>
                  </a:moveTo>
                  <a:lnTo>
                    <a:pt x="634888" y="0"/>
                  </a:lnTo>
                  <a:lnTo>
                    <a:pt x="634888" y="499181"/>
                  </a:lnTo>
                  <a:lnTo>
                    <a:pt x="0" y="4991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elawadee"/>
                <a:ea typeface="+mn-ea"/>
                <a:cs typeface="+mn-cs"/>
              </a:endParaRPr>
            </a:p>
          </p:txBody>
        </p:sp>
        <p:sp>
          <p:nvSpPr>
            <p:cNvPr id="33" name="TextBox 36">
              <a:extLst>
                <a:ext uri="{FF2B5EF4-FFF2-40B4-BE49-F238E27FC236}">
                  <a16:creationId xmlns:a16="http://schemas.microsoft.com/office/drawing/2014/main" id="{798DA2AE-6A89-5F93-FF5A-053049A31BE3}"/>
                </a:ext>
              </a:extLst>
            </p:cNvPr>
            <p:cNvSpPr txBox="1"/>
            <p:nvPr/>
          </p:nvSpPr>
          <p:spPr>
            <a:xfrm>
              <a:off x="800645" y="2217925"/>
              <a:ext cx="2488640" cy="77197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C726F"/>
                  </a:solidFill>
                  <a:effectLst/>
                  <a:uLnTx/>
                  <a:uFillTx/>
                  <a:latin typeface="Leelawadee"/>
                  <a:ea typeface="+mn-ea"/>
                  <a:cs typeface="+mn-cs"/>
                </a:rPr>
                <a:t>Asserts the </a:t>
              </a:r>
              <a:r>
                <a:rPr kumimoji="0" lang="en-GB" sz="1400" b="1" i="0" u="none" strike="noStrike" kern="1200" cap="none" spc="0" normalizeH="0" baseline="0" noProof="0">
                  <a:ln>
                    <a:noFill/>
                  </a:ln>
                  <a:solidFill>
                    <a:srgbClr val="1C726F"/>
                  </a:solidFill>
                  <a:effectLst/>
                  <a:uLnTx/>
                  <a:uFillTx/>
                  <a:latin typeface="Leelawadee"/>
                  <a:ea typeface="+mn-ea"/>
                  <a:cs typeface="+mn-cs"/>
                </a:rPr>
                <a:t>importance of EU rural areas</a:t>
              </a:r>
              <a:r>
                <a:rPr kumimoji="0" lang="en-GB" sz="1400" b="0" i="0" u="none" strike="noStrike" kern="1200" cap="none" spc="0" normalizeH="0" baseline="0" noProof="0">
                  <a:ln>
                    <a:noFill/>
                  </a:ln>
                  <a:solidFill>
                    <a:srgbClr val="1C726F"/>
                  </a:solidFill>
                  <a:effectLst/>
                  <a:uLnTx/>
                  <a:uFillTx/>
                  <a:latin typeface="Leelawadee"/>
                  <a:ea typeface="+mn-ea"/>
                  <a:cs typeface="+mn-cs"/>
                </a:rPr>
                <a:t> for the whole society</a:t>
              </a:r>
            </a:p>
          </p:txBody>
        </p:sp>
        <p:pic>
          <p:nvPicPr>
            <p:cNvPr id="34" name="Picture 33">
              <a:extLst>
                <a:ext uri="{FF2B5EF4-FFF2-40B4-BE49-F238E27FC236}">
                  <a16:creationId xmlns:a16="http://schemas.microsoft.com/office/drawing/2014/main" id="{738E52FD-1DF7-1D3D-8526-932B604D8C2F}"/>
                </a:ext>
              </a:extLst>
            </p:cNvPr>
            <p:cNvPicPr>
              <a:picLocks noChangeAspect="1"/>
            </p:cNvPicPr>
            <p:nvPr/>
          </p:nvPicPr>
          <p:blipFill>
            <a:blip r:embed="rId17"/>
            <a:stretch>
              <a:fillRect/>
            </a:stretch>
          </p:blipFill>
          <p:spPr>
            <a:xfrm>
              <a:off x="5368609" y="1904559"/>
              <a:ext cx="1463220" cy="2074812"/>
            </a:xfrm>
            <a:prstGeom prst="rect">
              <a:avLst/>
            </a:prstGeom>
            <a:solidFill>
              <a:srgbClr val="1C726F"/>
            </a:solidFill>
            <a:ln>
              <a:solidFill>
                <a:schemeClr val="bg1">
                  <a:lumMod val="85000"/>
                </a:schemeClr>
              </a:solidFill>
            </a:ln>
          </p:spPr>
        </p:pic>
        <p:sp>
          <p:nvSpPr>
            <p:cNvPr id="35" name="TextBox 36">
              <a:extLst>
                <a:ext uri="{FF2B5EF4-FFF2-40B4-BE49-F238E27FC236}">
                  <a16:creationId xmlns:a16="http://schemas.microsoft.com/office/drawing/2014/main" id="{99A3704D-F140-E811-720D-129B7480F252}"/>
                </a:ext>
              </a:extLst>
            </p:cNvPr>
            <p:cNvSpPr txBox="1"/>
            <p:nvPr/>
          </p:nvSpPr>
          <p:spPr>
            <a:xfrm>
              <a:off x="631583" y="4561941"/>
              <a:ext cx="2902865" cy="77197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C726F"/>
                  </a:solidFill>
                  <a:effectLst/>
                  <a:uLnTx/>
                  <a:uFillTx/>
                  <a:latin typeface="Leelawadee"/>
                  <a:ea typeface="+mn-ea"/>
                  <a:cs typeface="+mn-cs"/>
                </a:rPr>
                <a:t>Acknowledges </a:t>
              </a:r>
              <a:r>
                <a:rPr kumimoji="0" lang="en-GB" sz="1400" b="1" i="0" u="none" strike="noStrike" kern="1200" cap="none" spc="0" normalizeH="0" baseline="0" noProof="0">
                  <a:ln>
                    <a:noFill/>
                  </a:ln>
                  <a:solidFill>
                    <a:srgbClr val="1C726F"/>
                  </a:solidFill>
                  <a:effectLst/>
                  <a:uLnTx/>
                  <a:uFillTx/>
                  <a:latin typeface="Leelawadee"/>
                  <a:ea typeface="+mn-ea"/>
                  <a:cs typeface="+mn-cs"/>
                </a:rPr>
                <a:t>key challenges and opportunities </a:t>
              </a:r>
              <a:r>
                <a:rPr kumimoji="0" lang="en-GB" sz="1400" b="0" i="0" u="none" strike="noStrike" kern="1200" cap="none" spc="0" normalizeH="0" baseline="0" noProof="0">
                  <a:ln>
                    <a:noFill/>
                  </a:ln>
                  <a:solidFill>
                    <a:srgbClr val="1C726F"/>
                  </a:solidFill>
                  <a:effectLst/>
                  <a:uLnTx/>
                  <a:uFillTx/>
                  <a:latin typeface="Leelawadee"/>
                  <a:ea typeface="+mn-ea"/>
                  <a:cs typeface="+mn-cs"/>
                </a:rPr>
                <a:t>for targeted responses</a:t>
              </a:r>
            </a:p>
          </p:txBody>
        </p:sp>
        <p:sp>
          <p:nvSpPr>
            <p:cNvPr id="36" name="TextBox 36">
              <a:extLst>
                <a:ext uri="{FF2B5EF4-FFF2-40B4-BE49-F238E27FC236}">
                  <a16:creationId xmlns:a16="http://schemas.microsoft.com/office/drawing/2014/main" id="{EF870C7A-B622-AE5A-63EC-71450F8849A0}"/>
                </a:ext>
              </a:extLst>
            </p:cNvPr>
            <p:cNvSpPr txBox="1"/>
            <p:nvPr/>
          </p:nvSpPr>
          <p:spPr>
            <a:xfrm>
              <a:off x="4124631" y="5584373"/>
              <a:ext cx="4053534" cy="51465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C726F"/>
                  </a:solidFill>
                  <a:effectLst/>
                  <a:uLnTx/>
                  <a:uFillTx/>
                  <a:latin typeface="Leelawadee"/>
                  <a:ea typeface="+mn-ea"/>
                  <a:cs typeface="+mn-cs"/>
                </a:rPr>
                <a:t>Calls for </a:t>
              </a:r>
              <a:r>
                <a:rPr kumimoji="0" lang="en-GB" sz="1400" b="1" i="0" u="none" strike="noStrike" kern="1200" cap="none" spc="0" normalizeH="0" baseline="0" noProof="0">
                  <a:ln>
                    <a:noFill/>
                  </a:ln>
                  <a:solidFill>
                    <a:srgbClr val="1C726F"/>
                  </a:solidFill>
                  <a:effectLst/>
                  <a:uLnTx/>
                  <a:uFillTx/>
                  <a:latin typeface="Leelawadee"/>
                  <a:ea typeface="+mn-ea"/>
                  <a:cs typeface="+mn-cs"/>
                </a:rPr>
                <a:t>specific policy responses </a:t>
              </a:r>
              <a:r>
                <a:rPr kumimoji="0" lang="en-GB" sz="1400" b="0" i="0" u="none" strike="noStrike" kern="1200" cap="none" spc="0" normalizeH="0" baseline="0" noProof="0">
                  <a:ln>
                    <a:noFill/>
                  </a:ln>
                  <a:solidFill>
                    <a:srgbClr val="1C726F"/>
                  </a:solidFill>
                  <a:effectLst/>
                  <a:uLnTx/>
                  <a:uFillTx/>
                  <a:latin typeface="Leelawadee"/>
                  <a:ea typeface="+mn-ea"/>
                  <a:cs typeface="+mn-cs"/>
                </a:rPr>
                <a:t>to challenges and opportunities in rural areas </a:t>
              </a:r>
            </a:p>
          </p:txBody>
        </p:sp>
        <p:sp>
          <p:nvSpPr>
            <p:cNvPr id="37" name="TextBox 36">
              <a:extLst>
                <a:ext uri="{FF2B5EF4-FFF2-40B4-BE49-F238E27FC236}">
                  <a16:creationId xmlns:a16="http://schemas.microsoft.com/office/drawing/2014/main" id="{0722A894-5A6B-804B-2378-55976F54C56D}"/>
                </a:ext>
              </a:extLst>
            </p:cNvPr>
            <p:cNvSpPr txBox="1"/>
            <p:nvPr/>
          </p:nvSpPr>
          <p:spPr>
            <a:xfrm>
              <a:off x="8560061" y="4333944"/>
              <a:ext cx="2262279" cy="77197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C726F"/>
                  </a:solidFill>
                  <a:effectLst/>
                  <a:uLnTx/>
                  <a:uFillTx/>
                  <a:latin typeface="Leelawadee"/>
                  <a:ea typeface="+mn-ea"/>
                  <a:cs typeface="+mn-cs"/>
                </a:rPr>
                <a:t>Calls for strengthening </a:t>
              </a:r>
              <a:r>
                <a:rPr kumimoji="0" lang="en-GB" sz="1400" b="1" i="0" u="none" strike="noStrike" kern="1200" cap="none" spc="0" normalizeH="0" baseline="0" noProof="0">
                  <a:ln>
                    <a:noFill/>
                  </a:ln>
                  <a:solidFill>
                    <a:srgbClr val="1C726F"/>
                  </a:solidFill>
                  <a:effectLst/>
                  <a:uLnTx/>
                  <a:uFillTx/>
                  <a:latin typeface="Leelawadee"/>
                  <a:ea typeface="+mn-ea"/>
                  <a:cs typeface="+mn-cs"/>
                </a:rPr>
                <a:t>governance structures and capacities</a:t>
              </a:r>
            </a:p>
          </p:txBody>
        </p:sp>
        <p:sp>
          <p:nvSpPr>
            <p:cNvPr id="38" name="TextBox 36">
              <a:extLst>
                <a:ext uri="{FF2B5EF4-FFF2-40B4-BE49-F238E27FC236}">
                  <a16:creationId xmlns:a16="http://schemas.microsoft.com/office/drawing/2014/main" id="{16A9EFA5-0E46-6DEA-07E0-3489761AAE4C}"/>
                </a:ext>
              </a:extLst>
            </p:cNvPr>
            <p:cNvSpPr txBox="1"/>
            <p:nvPr/>
          </p:nvSpPr>
          <p:spPr>
            <a:xfrm>
              <a:off x="8980761" y="2261964"/>
              <a:ext cx="2736431" cy="77197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C726F"/>
                  </a:solidFill>
                  <a:effectLst/>
                  <a:uLnTx/>
                  <a:uFillTx/>
                  <a:latin typeface="Leelawadee"/>
                  <a:ea typeface="+mn-ea"/>
                  <a:cs typeface="+mn-cs"/>
                </a:rPr>
                <a:t>Specifies the </a:t>
              </a:r>
              <a:r>
                <a:rPr kumimoji="0" lang="en-GB" sz="1400" b="1" i="0" u="none" strike="noStrike" kern="1200" cap="none" spc="0" normalizeH="0" baseline="0" noProof="0">
                  <a:ln>
                    <a:noFill/>
                  </a:ln>
                  <a:solidFill>
                    <a:srgbClr val="1C726F"/>
                  </a:solidFill>
                  <a:effectLst/>
                  <a:uLnTx/>
                  <a:uFillTx/>
                  <a:latin typeface="Leelawadee"/>
                  <a:ea typeface="+mn-ea"/>
                  <a:cs typeface="+mn-cs"/>
                </a:rPr>
                <a:t>conditions to put in place </a:t>
              </a:r>
              <a:r>
                <a:rPr kumimoji="0" lang="en-GB" sz="1400" b="0" i="0" u="none" strike="noStrike" kern="1200" cap="none" spc="0" normalizeH="0" baseline="0" noProof="0">
                  <a:ln>
                    <a:noFill/>
                  </a:ln>
                  <a:solidFill>
                    <a:srgbClr val="1C726F"/>
                  </a:solidFill>
                  <a:effectLst/>
                  <a:uLnTx/>
                  <a:uFillTx/>
                  <a:latin typeface="Leelawadee"/>
                  <a:ea typeface="+mn-ea"/>
                  <a:cs typeface="+mn-cs"/>
                </a:rPr>
                <a:t>for the recommendations to work</a:t>
              </a:r>
            </a:p>
          </p:txBody>
        </p:sp>
      </p:grpSp>
      <p:sp>
        <p:nvSpPr>
          <p:cNvPr id="7" name="TextBox 6">
            <a:extLst>
              <a:ext uri="{FF2B5EF4-FFF2-40B4-BE49-F238E27FC236}">
                <a16:creationId xmlns:a16="http://schemas.microsoft.com/office/drawing/2014/main" id="{C425A185-8010-0617-0967-E65ECEE21A2D}"/>
              </a:ext>
            </a:extLst>
          </p:cNvPr>
          <p:cNvSpPr txBox="1"/>
          <p:nvPr/>
        </p:nvSpPr>
        <p:spPr>
          <a:xfrm>
            <a:off x="838201" y="1454878"/>
            <a:ext cx="10896435" cy="98488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300"/>
              </a:spcBef>
              <a:spcAft>
                <a:spcPts val="300"/>
              </a:spcAft>
              <a:buClr>
                <a:srgbClr val="F7B44B"/>
              </a:buClr>
              <a:buSzTx/>
              <a:buFont typeface="Leelawadee" panose="020B0502040204020203" pitchFamily="34" charset="-34"/>
              <a:buChar char="&gt;"/>
              <a:tabLst/>
              <a:defRPr/>
            </a:pPr>
            <a:r>
              <a:rPr kumimoji="0" lang="en-GB" sz="1600" b="0" i="0" u="none" strike="noStrike" kern="1200" cap="none" spc="0" normalizeH="0" baseline="0" noProof="0">
                <a:ln>
                  <a:noFill/>
                </a:ln>
                <a:solidFill>
                  <a:srgbClr val="1C726F"/>
                </a:solidFill>
                <a:effectLst/>
                <a:uLnTx/>
                <a:uFillTx/>
                <a:latin typeface="Leelawadee"/>
                <a:ea typeface="+mn-ea"/>
                <a:cs typeface="+mn-cs"/>
              </a:rPr>
              <a:t>Strategic proposal for the post-2027 rural policy framework</a:t>
            </a:r>
          </a:p>
          <a:p>
            <a:pPr marL="285750" marR="0" lvl="0" indent="-285750" algn="l" defTabSz="914400" rtl="0" eaLnBrk="1" fontAlgn="auto" latinLnBrk="0" hangingPunct="1">
              <a:lnSpc>
                <a:spcPct val="100000"/>
              </a:lnSpc>
              <a:spcBef>
                <a:spcPts val="300"/>
              </a:spcBef>
              <a:spcAft>
                <a:spcPts val="300"/>
              </a:spcAft>
              <a:buClr>
                <a:srgbClr val="F7B44B"/>
              </a:buClr>
              <a:buSzTx/>
              <a:buFont typeface="Leelawadee" panose="020B0502040204020203" pitchFamily="34" charset="-34"/>
              <a:buChar char="&gt;"/>
              <a:tabLst/>
              <a:defRPr/>
            </a:pPr>
            <a:r>
              <a:rPr kumimoji="0" lang="en-GB" sz="1600" b="0" i="0" u="none" strike="noStrike" kern="1200" cap="none" spc="0" normalizeH="0" baseline="0" noProof="0">
                <a:ln>
                  <a:noFill/>
                </a:ln>
                <a:solidFill>
                  <a:srgbClr val="1C726F"/>
                </a:solidFill>
                <a:effectLst/>
                <a:uLnTx/>
                <a:uFillTx/>
                <a:latin typeface="Leelawadee"/>
                <a:ea typeface="+mn-ea"/>
                <a:cs typeface="+mn-cs"/>
              </a:rPr>
              <a:t>Collective response to the questions in the EC report on ‘the EU rural vision: key achievements and ways forward’</a:t>
            </a:r>
          </a:p>
          <a:p>
            <a:pPr marL="285750" marR="0" lvl="0" indent="-285750" algn="l" defTabSz="914400" rtl="0" eaLnBrk="1" fontAlgn="auto" latinLnBrk="0" hangingPunct="1">
              <a:lnSpc>
                <a:spcPct val="100000"/>
              </a:lnSpc>
              <a:spcBef>
                <a:spcPts val="300"/>
              </a:spcBef>
              <a:spcAft>
                <a:spcPts val="300"/>
              </a:spcAft>
              <a:buClr>
                <a:srgbClr val="F7B44B"/>
              </a:buClr>
              <a:buSzTx/>
              <a:buFont typeface="Leelawadee" panose="020B0502040204020203" pitchFamily="34" charset="-34"/>
              <a:buChar char="&gt;"/>
              <a:tabLst/>
              <a:defRPr/>
            </a:pPr>
            <a:r>
              <a:rPr kumimoji="0" lang="en-GB" sz="1600" b="0" i="0" u="none" strike="noStrike" kern="1200" cap="none" spc="0" normalizeH="0" baseline="0" noProof="0">
                <a:ln>
                  <a:noFill/>
                </a:ln>
                <a:solidFill>
                  <a:srgbClr val="1C726F"/>
                </a:solidFill>
                <a:effectLst/>
                <a:uLnTx/>
                <a:uFillTx/>
                <a:latin typeface="Leelawadee"/>
                <a:ea typeface="+mn-ea"/>
                <a:cs typeface="+mn-cs"/>
              </a:rPr>
              <a:t>Available in 24 EU languages</a:t>
            </a:r>
          </a:p>
        </p:txBody>
      </p:sp>
    </p:spTree>
    <p:custDataLst>
      <p:tags r:id="rId1"/>
    </p:custDataLst>
    <p:extLst>
      <p:ext uri="{BB962C8B-B14F-4D97-AF65-F5344CB8AC3E}">
        <p14:creationId xmlns:p14="http://schemas.microsoft.com/office/powerpoint/2010/main" val="565747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9AC346-19C5-3FFC-B088-6A3900DD6BB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C809AA-88AB-0F63-8D12-5630C8FB8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7DBC532-8CE0-0A84-B117-FBEDA4F1F72E}"/>
              </a:ext>
            </a:extLst>
          </p:cNvPr>
          <p:cNvSpPr>
            <a:spLocks noGrp="1"/>
          </p:cNvSpPr>
          <p:nvPr>
            <p:ph type="title"/>
          </p:nvPr>
        </p:nvSpPr>
        <p:spPr>
          <a:xfrm>
            <a:off x="635000" y="640823"/>
            <a:ext cx="3418659" cy="5583148"/>
          </a:xfrm>
        </p:spPr>
        <p:txBody>
          <a:bodyPr anchor="ctr">
            <a:normAutofit fontScale="90000"/>
          </a:bodyPr>
          <a:lstStyle/>
          <a:p>
            <a:r>
              <a:rPr lang="en-IE" sz="5400" u="sng" dirty="0"/>
              <a:t>EU Rural Action Plan</a:t>
            </a:r>
            <a:r>
              <a:rPr lang="en-IE" sz="5400" dirty="0"/>
              <a:t>: Focus on developing &amp; going forward with …</a:t>
            </a:r>
          </a:p>
        </p:txBody>
      </p:sp>
      <p:sp>
        <p:nvSpPr>
          <p:cNvPr id="11" name="sketch line">
            <a:extLst>
              <a:ext uri="{FF2B5EF4-FFF2-40B4-BE49-F238E27FC236}">
                <a16:creationId xmlns:a16="http://schemas.microsoft.com/office/drawing/2014/main" id="{637A60FB-CC66-3144-6DBB-142852A8F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5" name="Content Placeholder 2">
            <a:extLst>
              <a:ext uri="{FF2B5EF4-FFF2-40B4-BE49-F238E27FC236}">
                <a16:creationId xmlns:a16="http://schemas.microsoft.com/office/drawing/2014/main" id="{501EF963-5152-4DB3-2F15-C309D6996CEE}"/>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823274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465CA-66DB-062C-A46A-D2DDA8914F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30F4E5-B2E8-1C13-0BF9-4700618988AE}"/>
              </a:ext>
            </a:extLst>
          </p:cNvPr>
          <p:cNvPicPr>
            <a:picLocks noChangeAspect="1"/>
          </p:cNvPicPr>
          <p:nvPr/>
        </p:nvPicPr>
        <p:blipFill>
          <a:blip r:embed="rId3"/>
          <a:stretch>
            <a:fillRect/>
          </a:stretch>
        </p:blipFill>
        <p:spPr>
          <a:xfrm>
            <a:off x="4514496" y="410028"/>
            <a:ext cx="3494233" cy="4789714"/>
          </a:xfrm>
          <a:prstGeom prst="rect">
            <a:avLst/>
          </a:prstGeom>
        </p:spPr>
      </p:pic>
      <p:pic>
        <p:nvPicPr>
          <p:cNvPr id="9" name="Picture 8" descr="An aerial view of a city&#10;&#10;AI-generated content may be incorrect.">
            <a:extLst>
              <a:ext uri="{FF2B5EF4-FFF2-40B4-BE49-F238E27FC236}">
                <a16:creationId xmlns:a16="http://schemas.microsoft.com/office/drawing/2014/main" id="{ECA26D1F-9EA9-D7FC-3D77-09FE593D4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346" y="2846841"/>
            <a:ext cx="6276480" cy="3601130"/>
          </a:xfrm>
          <a:prstGeom prst="rect">
            <a:avLst/>
          </a:prstGeom>
        </p:spPr>
      </p:pic>
      <p:pic>
        <p:nvPicPr>
          <p:cNvPr id="11" name="Picture 10">
            <a:extLst>
              <a:ext uri="{FF2B5EF4-FFF2-40B4-BE49-F238E27FC236}">
                <a16:creationId xmlns:a16="http://schemas.microsoft.com/office/drawing/2014/main" id="{80F1DD79-FD96-C6F0-31D9-C8D89CAB1CC3}"/>
              </a:ext>
            </a:extLst>
          </p:cNvPr>
          <p:cNvPicPr>
            <a:picLocks noChangeAspect="1"/>
          </p:cNvPicPr>
          <p:nvPr/>
        </p:nvPicPr>
        <p:blipFill>
          <a:blip r:embed="rId5"/>
          <a:stretch>
            <a:fillRect/>
          </a:stretch>
        </p:blipFill>
        <p:spPr>
          <a:xfrm>
            <a:off x="23626" y="410028"/>
            <a:ext cx="4270944" cy="6037943"/>
          </a:xfrm>
          <a:prstGeom prst="rect">
            <a:avLst/>
          </a:prstGeom>
        </p:spPr>
      </p:pic>
      <p:sp>
        <p:nvSpPr>
          <p:cNvPr id="13" name="TextBox 12">
            <a:extLst>
              <a:ext uri="{FF2B5EF4-FFF2-40B4-BE49-F238E27FC236}">
                <a16:creationId xmlns:a16="http://schemas.microsoft.com/office/drawing/2014/main" id="{B91C9355-9399-BCBD-020B-20629361165D}"/>
              </a:ext>
            </a:extLst>
          </p:cNvPr>
          <p:cNvSpPr txBox="1"/>
          <p:nvPr/>
        </p:nvSpPr>
        <p:spPr>
          <a:xfrm>
            <a:off x="204146" y="6447971"/>
            <a:ext cx="1147985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00000"/>
                </a:solidFill>
                <a:effectLst/>
                <a:uLnTx/>
                <a:uFillTx/>
                <a:latin typeface="Open Sans"/>
                <a:ea typeface="+mn-ea"/>
                <a:cs typeface="+mn-cs"/>
                <a:hlinkClick r:id="rId6"/>
              </a:rPr>
              <a:t>https://ruralpact.rural-vision.europa.eu/publications/rural-pact-coordination-group-rpcg-declaration-future-rural-areas-and-rural_en</a:t>
            </a:r>
            <a:r>
              <a:rPr kumimoji="0" lang="en-IE" sz="1400" b="0" i="0" u="none" strike="noStrike" kern="1200" cap="none" spc="0" normalizeH="0" baseline="0" noProof="0" dirty="0">
                <a:ln>
                  <a:noFill/>
                </a:ln>
                <a:solidFill>
                  <a:srgbClr val="000000"/>
                </a:solidFill>
                <a:effectLst/>
                <a:uLnTx/>
                <a:uFillTx/>
                <a:latin typeface="Open Sans"/>
                <a:ea typeface="+mn-ea"/>
                <a:cs typeface="+mn-cs"/>
              </a:rPr>
              <a:t> </a:t>
            </a:r>
          </a:p>
        </p:txBody>
      </p:sp>
    </p:spTree>
    <p:custDataLst>
      <p:tags r:id="rId1"/>
    </p:custDataLst>
    <p:extLst>
      <p:ext uri="{BB962C8B-B14F-4D97-AF65-F5344CB8AC3E}">
        <p14:creationId xmlns:p14="http://schemas.microsoft.com/office/powerpoint/2010/main" val="3648603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1E290-DD86-B1A2-DE08-B4F46FCBE95E}"/>
              </a:ext>
            </a:extLst>
          </p:cNvPr>
          <p:cNvPicPr>
            <a:picLocks noChangeAspect="1"/>
          </p:cNvPicPr>
          <p:nvPr/>
        </p:nvPicPr>
        <p:blipFill>
          <a:blip r:embed="rId3"/>
          <a:stretch>
            <a:fillRect/>
          </a:stretch>
        </p:blipFill>
        <p:spPr>
          <a:xfrm>
            <a:off x="580571" y="192071"/>
            <a:ext cx="3818722" cy="5432266"/>
          </a:xfrm>
          <a:prstGeom prst="rect">
            <a:avLst/>
          </a:prstGeom>
        </p:spPr>
      </p:pic>
      <p:sp>
        <p:nvSpPr>
          <p:cNvPr id="5" name="TextBox 4">
            <a:extLst>
              <a:ext uri="{FF2B5EF4-FFF2-40B4-BE49-F238E27FC236}">
                <a16:creationId xmlns:a16="http://schemas.microsoft.com/office/drawing/2014/main" id="{57E70C29-7520-1089-467F-1C003D0C6068}"/>
              </a:ext>
            </a:extLst>
          </p:cNvPr>
          <p:cNvSpPr txBox="1"/>
          <p:nvPr/>
        </p:nvSpPr>
        <p:spPr>
          <a:xfrm>
            <a:off x="304800" y="5801249"/>
            <a:ext cx="4789714" cy="738664"/>
          </a:xfrm>
          <a:prstGeom prst="rect">
            <a:avLst/>
          </a:prstGeom>
          <a:noFill/>
        </p:spPr>
        <p:txBody>
          <a:bodyPr wrap="square">
            <a:spAutoFit/>
          </a:bodyPr>
          <a:lstStyle/>
          <a:p>
            <a:r>
              <a:rPr lang="en-IE" sz="1400" dirty="0">
                <a:hlinkClick r:id="rId4"/>
              </a:rPr>
              <a:t>https://ruralpact.rural-vision.europa.eu/publications/making-rural-pact-happen-member-states_en</a:t>
            </a:r>
            <a:r>
              <a:rPr lang="en-IE" sz="1400" dirty="0"/>
              <a:t> </a:t>
            </a:r>
          </a:p>
        </p:txBody>
      </p:sp>
      <p:pic>
        <p:nvPicPr>
          <p:cNvPr id="7" name="Picture 6">
            <a:extLst>
              <a:ext uri="{FF2B5EF4-FFF2-40B4-BE49-F238E27FC236}">
                <a16:creationId xmlns:a16="http://schemas.microsoft.com/office/drawing/2014/main" id="{6F20FC80-1667-778F-C933-0F012B6B14EE}"/>
              </a:ext>
            </a:extLst>
          </p:cNvPr>
          <p:cNvPicPr>
            <a:picLocks noChangeAspect="1"/>
          </p:cNvPicPr>
          <p:nvPr/>
        </p:nvPicPr>
        <p:blipFill>
          <a:blip r:embed="rId5"/>
          <a:stretch>
            <a:fillRect/>
          </a:stretch>
        </p:blipFill>
        <p:spPr>
          <a:xfrm>
            <a:off x="5458426" y="339175"/>
            <a:ext cx="6498488" cy="5138057"/>
          </a:xfrm>
          <a:prstGeom prst="rect">
            <a:avLst/>
          </a:prstGeom>
        </p:spPr>
      </p:pic>
      <p:sp>
        <p:nvSpPr>
          <p:cNvPr id="9" name="TextBox 8">
            <a:extLst>
              <a:ext uri="{FF2B5EF4-FFF2-40B4-BE49-F238E27FC236}">
                <a16:creationId xmlns:a16="http://schemas.microsoft.com/office/drawing/2014/main" id="{BDDDC745-30E8-14AB-82EF-A7D556BDD5D3}"/>
              </a:ext>
            </a:extLst>
          </p:cNvPr>
          <p:cNvSpPr txBox="1"/>
          <p:nvPr/>
        </p:nvSpPr>
        <p:spPr>
          <a:xfrm>
            <a:off x="5501969" y="5908971"/>
            <a:ext cx="6096000" cy="523220"/>
          </a:xfrm>
          <a:prstGeom prst="rect">
            <a:avLst/>
          </a:prstGeom>
          <a:noFill/>
        </p:spPr>
        <p:txBody>
          <a:bodyPr wrap="square">
            <a:spAutoFit/>
          </a:bodyPr>
          <a:lstStyle/>
          <a:p>
            <a:r>
              <a:rPr lang="en-IE" sz="1400" dirty="0">
                <a:hlinkClick r:id="rId6"/>
              </a:rPr>
              <a:t>https://ruralpact.rural-vision.europa.eu/commitments/rural-pact-ireland-framework-rpif_en</a:t>
            </a:r>
            <a:r>
              <a:rPr lang="en-IE" sz="1400" dirty="0"/>
              <a:t> </a:t>
            </a:r>
          </a:p>
        </p:txBody>
      </p:sp>
      <p:sp>
        <p:nvSpPr>
          <p:cNvPr id="11" name="Arrow: Right 10">
            <a:extLst>
              <a:ext uri="{FF2B5EF4-FFF2-40B4-BE49-F238E27FC236}">
                <a16:creationId xmlns:a16="http://schemas.microsoft.com/office/drawing/2014/main" id="{959F97C6-FBD5-7EB1-D97B-76A4582F455E}"/>
              </a:ext>
            </a:extLst>
          </p:cNvPr>
          <p:cNvSpPr/>
          <p:nvPr/>
        </p:nvSpPr>
        <p:spPr>
          <a:xfrm>
            <a:off x="2998664" y="2169539"/>
            <a:ext cx="2801257" cy="7386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3000253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B2E78-5DC1-C518-DE1A-B36F3B0BAB86}"/>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391B407-81E1-F493-CF03-883AA946ACB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2474" b="12474"/>
          <a:stretch/>
        </p:blipFill>
        <p:spPr>
          <a:xfrm>
            <a:off x="0" y="0"/>
            <a:ext cx="12192000" cy="6858000"/>
          </a:xfrm>
        </p:spPr>
      </p:pic>
      <p:sp>
        <p:nvSpPr>
          <p:cNvPr id="2" name="Title 1">
            <a:extLst>
              <a:ext uri="{FF2B5EF4-FFF2-40B4-BE49-F238E27FC236}">
                <a16:creationId xmlns:a16="http://schemas.microsoft.com/office/drawing/2014/main" id="{B81DF9D2-D084-0727-99BC-3F4F0C093005}"/>
              </a:ext>
            </a:extLst>
          </p:cNvPr>
          <p:cNvSpPr>
            <a:spLocks noGrp="1"/>
          </p:cNvSpPr>
          <p:nvPr>
            <p:ph type="title"/>
          </p:nvPr>
        </p:nvSpPr>
        <p:spPr>
          <a:xfrm>
            <a:off x="1048512" y="3319273"/>
            <a:ext cx="10811256" cy="687008"/>
          </a:xfrm>
        </p:spPr>
        <p:txBody>
          <a:bodyPr>
            <a:normAutofit fontScale="90000"/>
          </a:bodyPr>
          <a:lstStyle/>
          <a:p>
            <a:r>
              <a:rPr lang="en-GB" dirty="0"/>
              <a:t>Bridging the Gap: Local Rural Futures in the Context of National and European Strategies</a:t>
            </a:r>
            <a:endParaRPr lang="en-US" dirty="0"/>
          </a:p>
        </p:txBody>
      </p:sp>
      <p:sp>
        <p:nvSpPr>
          <p:cNvPr id="7" name="Title 1">
            <a:extLst>
              <a:ext uri="{FF2B5EF4-FFF2-40B4-BE49-F238E27FC236}">
                <a16:creationId xmlns:a16="http://schemas.microsoft.com/office/drawing/2014/main" id="{6F339AB0-4ED9-80D4-99A2-48EA5DA64BC0}"/>
              </a:ext>
            </a:extLst>
          </p:cNvPr>
          <p:cNvSpPr txBox="1">
            <a:spLocks/>
          </p:cNvSpPr>
          <p:nvPr/>
        </p:nvSpPr>
        <p:spPr>
          <a:xfrm>
            <a:off x="1043140" y="3731971"/>
            <a:ext cx="8289734" cy="815567"/>
          </a:xfrm>
          <a:prstGeom prst="rect">
            <a:avLst/>
          </a:prstGeom>
        </p:spPr>
        <p:txBody>
          <a:bodyPr lIns="117202" tIns="58600" rIns="117202" bIns="58600" anchor="ctr">
            <a:noAutofit/>
          </a:bodyPr>
          <a:lstStyle>
            <a:lvl1pPr algn="l" defTabSz="457200" rtl="0" eaLnBrk="1" latinLnBrk="0" hangingPunct="1">
              <a:spcBef>
                <a:spcPct val="0"/>
              </a:spcBef>
              <a:buNone/>
              <a:defRPr sz="4000" b="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stStyle>
          <a:p>
            <a:pPr>
              <a:spcBef>
                <a:spcPts val="3076"/>
              </a:spcBef>
            </a:pPr>
            <a:endParaRPr lang="en-JM" sz="4598" spc="-192" dirty="0">
              <a:solidFill>
                <a:schemeClr val="bg2"/>
              </a:solidFill>
              <a:latin typeface="+mj-lt"/>
              <a:ea typeface="Roboto Medium" panose="02000000000000000000" pitchFamily="2" charset="0"/>
              <a:cs typeface="Roboto Medium"/>
            </a:endParaRPr>
          </a:p>
        </p:txBody>
      </p:sp>
      <p:sp>
        <p:nvSpPr>
          <p:cNvPr id="8" name="Text Placeholder 1">
            <a:extLst>
              <a:ext uri="{FF2B5EF4-FFF2-40B4-BE49-F238E27FC236}">
                <a16:creationId xmlns:a16="http://schemas.microsoft.com/office/drawing/2014/main" id="{B940F83C-EF7F-D5E3-CC47-021443B7F06E}"/>
              </a:ext>
            </a:extLst>
          </p:cNvPr>
          <p:cNvSpPr txBox="1">
            <a:spLocks/>
          </p:cNvSpPr>
          <p:nvPr/>
        </p:nvSpPr>
        <p:spPr>
          <a:xfrm>
            <a:off x="1051560" y="4851740"/>
            <a:ext cx="8290560" cy="1491395"/>
          </a:xfrm>
          <a:prstGeom prst="rect">
            <a:avLst/>
          </a:prstGeom>
        </p:spPr>
        <p:txBody>
          <a:bodyPr lIns="117202" tIns="58600" rIns="117202" bIns="5860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2099" dirty="0">
                <a:solidFill>
                  <a:schemeClr val="bg2">
                    <a:lumMod val="95000"/>
                  </a:schemeClr>
                </a:solidFill>
                <a:ea typeface="Calibri"/>
                <a:cs typeface="Mongolian Baiti" panose="03000500000000000000" pitchFamily="66" charset="0"/>
              </a:rPr>
              <a:t>Associate Professor Karen Keaveney</a:t>
            </a:r>
          </a:p>
          <a:p>
            <a:pPr marL="0" indent="0">
              <a:spcBef>
                <a:spcPts val="0"/>
              </a:spcBef>
              <a:buNone/>
              <a:defRPr/>
            </a:pPr>
            <a:endParaRPr lang="en-US" sz="2099" dirty="0">
              <a:solidFill>
                <a:schemeClr val="bg2">
                  <a:lumMod val="95000"/>
                </a:schemeClr>
              </a:solidFill>
              <a:ea typeface="Calibri"/>
              <a:cs typeface="Mongolian Baiti" panose="03000500000000000000" pitchFamily="66" charset="0"/>
            </a:endParaRPr>
          </a:p>
          <a:p>
            <a:pPr marL="0" indent="0">
              <a:spcBef>
                <a:spcPts val="0"/>
              </a:spcBef>
              <a:buNone/>
              <a:defRPr/>
            </a:pPr>
            <a:r>
              <a:rPr lang="en-US" sz="2099" dirty="0">
                <a:solidFill>
                  <a:schemeClr val="bg2">
                    <a:lumMod val="95000"/>
                  </a:schemeClr>
                </a:solidFill>
                <a:ea typeface="Calibri"/>
                <a:cs typeface="Mongolian Baiti" panose="03000500000000000000" pitchFamily="66" charset="0"/>
              </a:rPr>
              <a:t>Citizen Rural Research Lab</a:t>
            </a:r>
          </a:p>
          <a:p>
            <a:pPr marL="0" indent="0">
              <a:spcBef>
                <a:spcPts val="0"/>
              </a:spcBef>
              <a:buNone/>
              <a:defRPr/>
            </a:pPr>
            <a:r>
              <a:rPr lang="en-US" sz="2099" dirty="0">
                <a:solidFill>
                  <a:schemeClr val="bg2">
                    <a:lumMod val="95000"/>
                  </a:schemeClr>
                </a:solidFill>
                <a:ea typeface="Calibri"/>
                <a:cs typeface="Mongolian Baiti" panose="03000500000000000000" pitchFamily="66" charset="0"/>
              </a:rPr>
              <a:t>UCD School of Agriculture &amp; Food Science</a:t>
            </a:r>
          </a:p>
          <a:p>
            <a:pPr marL="0" indent="0">
              <a:spcBef>
                <a:spcPts val="0"/>
              </a:spcBef>
              <a:buNone/>
              <a:defRPr/>
            </a:pPr>
            <a:r>
              <a:rPr lang="en-US" sz="2099" b="1" dirty="0">
                <a:solidFill>
                  <a:schemeClr val="bg2">
                    <a:lumMod val="95000"/>
                  </a:schemeClr>
                </a:solidFill>
                <a:ea typeface="Calibri"/>
                <a:cs typeface="Mongolian Baiti" panose="03000500000000000000" pitchFamily="66" charset="0"/>
                <a:hlinkClick r:id="rId5"/>
              </a:rPr>
              <a:t>Karen.Keaveney@ucd.ie</a:t>
            </a:r>
            <a:r>
              <a:rPr lang="en-US" sz="2099" b="1" dirty="0">
                <a:solidFill>
                  <a:schemeClr val="bg2">
                    <a:lumMod val="95000"/>
                  </a:schemeClr>
                </a:solidFill>
                <a:ea typeface="Calibri"/>
                <a:cs typeface="Mongolian Baiti" panose="03000500000000000000" pitchFamily="66" charset="0"/>
              </a:rPr>
              <a:t> </a:t>
            </a:r>
            <a:endParaRPr lang="en-US" sz="2099" dirty="0">
              <a:solidFill>
                <a:schemeClr val="bg2">
                  <a:lumMod val="95000"/>
                </a:schemeClr>
              </a:solidFill>
              <a:ea typeface="Calibri"/>
              <a:cs typeface="Mongolian Baiti" panose="03000500000000000000" pitchFamily="66" charset="0"/>
            </a:endParaRPr>
          </a:p>
          <a:p>
            <a:pPr marL="0" indent="0">
              <a:spcBef>
                <a:spcPts val="0"/>
              </a:spcBef>
              <a:buNone/>
              <a:defRPr/>
            </a:pPr>
            <a:r>
              <a:rPr lang="en-US" sz="2099" dirty="0">
                <a:solidFill>
                  <a:schemeClr val="bg2">
                    <a:lumMod val="95000"/>
                  </a:schemeClr>
                </a:solidFill>
                <a:ea typeface="Calibri"/>
                <a:cs typeface="Mongolian Baiti" panose="03000500000000000000" pitchFamily="66" charset="0"/>
                <a:hlinkClick r:id="rId6"/>
              </a:rPr>
              <a:t>https://www.ucd.ie/citizenrural/</a:t>
            </a:r>
            <a:r>
              <a:rPr lang="en-US" sz="2099" dirty="0">
                <a:solidFill>
                  <a:schemeClr val="bg2">
                    <a:lumMod val="95000"/>
                  </a:schemeClr>
                </a:solidFill>
                <a:ea typeface="Calibri"/>
                <a:cs typeface="Mongolian Baiti" panose="03000500000000000000" pitchFamily="66" charset="0"/>
              </a:rPr>
              <a:t> </a:t>
            </a:r>
          </a:p>
        </p:txBody>
      </p:sp>
      <p:cxnSp>
        <p:nvCxnSpPr>
          <p:cNvPr id="35" name="Straight Connector 34">
            <a:extLst>
              <a:ext uri="{FF2B5EF4-FFF2-40B4-BE49-F238E27FC236}">
                <a16:creationId xmlns:a16="http://schemas.microsoft.com/office/drawing/2014/main" id="{A62DFFD0-8BFB-E88D-DFB8-6F470FC26606}"/>
              </a:ext>
            </a:extLst>
          </p:cNvPr>
          <p:cNvCxnSpPr/>
          <p:nvPr/>
        </p:nvCxnSpPr>
        <p:spPr>
          <a:xfrm>
            <a:off x="1171201" y="4740036"/>
            <a:ext cx="811698" cy="0"/>
          </a:xfrm>
          <a:prstGeom prst="line">
            <a:avLst/>
          </a:prstGeom>
          <a:ln w="38100" cmpd="sng">
            <a:solidFill>
              <a:schemeClr val="bg2">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C4C71DA-B5FB-B7FA-EE39-8E70BA921AD3}"/>
              </a:ext>
            </a:extLst>
          </p:cNvPr>
          <p:cNvSpPr txBox="1"/>
          <p:nvPr/>
        </p:nvSpPr>
        <p:spPr>
          <a:xfrm>
            <a:off x="1051560" y="2475135"/>
            <a:ext cx="10561320" cy="569158"/>
          </a:xfrm>
          <a:prstGeom prst="rect">
            <a:avLst/>
          </a:prstGeom>
          <a:noFill/>
        </p:spPr>
        <p:txBody>
          <a:bodyPr wrap="square" lIns="117202" tIns="58600" rIns="117202" bIns="58600" rtlCol="0">
            <a:noAutofit/>
          </a:bodyPr>
          <a:lstStyle/>
          <a:p>
            <a:pPr lvl="0">
              <a:lnSpc>
                <a:spcPct val="125000"/>
              </a:lnSpc>
            </a:pPr>
            <a:r>
              <a:rPr lang="en-GB" altLang="en-US" sz="2299" dirty="0">
                <a:solidFill>
                  <a:schemeClr val="bg2">
                    <a:lumMod val="95000"/>
                  </a:schemeClr>
                </a:solidFill>
                <a:ea typeface="MS PGothic" panose="020B0600070205080204" pitchFamily="34" charset="-128"/>
                <a:cs typeface="Calibri"/>
                <a:sym typeface="CabinSketch Bold" charset="0"/>
              </a:rPr>
              <a:t>Smart Towns &amp; Villages Conference 2025 ‘Reimagining Rural Ireland’</a:t>
            </a:r>
            <a:endParaRPr lang="en-US" altLang="en-US" sz="2299" dirty="0">
              <a:solidFill>
                <a:schemeClr val="bg2">
                  <a:lumMod val="95000"/>
                </a:schemeClr>
              </a:solidFill>
              <a:ea typeface="MS PGothic" panose="020B0600070205080204" pitchFamily="34" charset="-128"/>
              <a:cs typeface="Calibri"/>
              <a:sym typeface="CabinSketch Bold" charset="0"/>
            </a:endParaRPr>
          </a:p>
        </p:txBody>
      </p:sp>
      <p:sp>
        <p:nvSpPr>
          <p:cNvPr id="3" name="TextBox 2">
            <a:extLst>
              <a:ext uri="{FF2B5EF4-FFF2-40B4-BE49-F238E27FC236}">
                <a16:creationId xmlns:a16="http://schemas.microsoft.com/office/drawing/2014/main" id="{968B1EB2-DBC3-6C74-4B1D-21CC96BA9027}"/>
              </a:ext>
            </a:extLst>
          </p:cNvPr>
          <p:cNvSpPr txBox="1"/>
          <p:nvPr/>
        </p:nvSpPr>
        <p:spPr>
          <a:xfrm>
            <a:off x="8621487" y="6538751"/>
            <a:ext cx="6197600" cy="276999"/>
          </a:xfrm>
          <a:prstGeom prst="rect">
            <a:avLst/>
          </a:prstGeom>
          <a:noFill/>
        </p:spPr>
        <p:txBody>
          <a:bodyPr wrap="square" rtlCol="0">
            <a:spAutoFit/>
          </a:bodyPr>
          <a:lstStyle/>
          <a:p>
            <a:r>
              <a:rPr lang="en-IE" sz="1200" dirty="0">
                <a:solidFill>
                  <a:schemeClr val="bg1"/>
                </a:solidFill>
              </a:rPr>
              <a:t>Photo: </a:t>
            </a:r>
            <a:r>
              <a:rPr lang="en-IE" sz="1200" dirty="0" err="1">
                <a:solidFill>
                  <a:schemeClr val="bg1"/>
                </a:solidFill>
              </a:rPr>
              <a:t>KKeaveney</a:t>
            </a:r>
            <a:r>
              <a:rPr lang="en-IE" sz="1200" dirty="0">
                <a:solidFill>
                  <a:schemeClr val="bg1"/>
                </a:solidFill>
              </a:rPr>
              <a:t>, </a:t>
            </a:r>
            <a:r>
              <a:rPr lang="en-IE" sz="1200" dirty="0" err="1">
                <a:solidFill>
                  <a:schemeClr val="bg1"/>
                </a:solidFill>
              </a:rPr>
              <a:t>Portrunny</a:t>
            </a:r>
            <a:r>
              <a:rPr lang="en-IE" sz="1200" dirty="0">
                <a:solidFill>
                  <a:schemeClr val="bg1"/>
                </a:solidFill>
              </a:rPr>
              <a:t>, Roscommon, IRL</a:t>
            </a:r>
          </a:p>
        </p:txBody>
      </p:sp>
    </p:spTree>
    <p:custDataLst>
      <p:tags r:id="rId1"/>
    </p:custDataLst>
    <p:extLst>
      <p:ext uri="{BB962C8B-B14F-4D97-AF65-F5344CB8AC3E}">
        <p14:creationId xmlns:p14="http://schemas.microsoft.com/office/powerpoint/2010/main" val="2268051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4E103-0138-C923-6E42-D2A8A3C0A96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73CDE75-49FB-5BE1-17E6-8A404B70FDA3}"/>
              </a:ext>
            </a:extLst>
          </p:cNvPr>
          <p:cNvGrpSpPr/>
          <p:nvPr/>
        </p:nvGrpSpPr>
        <p:grpSpPr>
          <a:xfrm>
            <a:off x="940664" y="2188929"/>
            <a:ext cx="6566487" cy="3863877"/>
            <a:chOff x="809673" y="2286488"/>
            <a:chExt cx="6566487" cy="3863877"/>
          </a:xfrm>
        </p:grpSpPr>
        <p:pic>
          <p:nvPicPr>
            <p:cNvPr id="9" name="Picture 8">
              <a:extLst>
                <a:ext uri="{FF2B5EF4-FFF2-40B4-BE49-F238E27FC236}">
                  <a16:creationId xmlns:a16="http://schemas.microsoft.com/office/drawing/2014/main" id="{D0415CF4-41CE-1599-2B4C-F62F0463CA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286"/>
            <a:stretch/>
          </p:blipFill>
          <p:spPr>
            <a:xfrm>
              <a:off x="809673" y="3827009"/>
              <a:ext cx="1146881" cy="941565"/>
            </a:xfrm>
            <a:prstGeom prst="rect">
              <a:avLst/>
            </a:prstGeom>
            <a:solidFill>
              <a:schemeClr val="accent1">
                <a:lumMod val="60000"/>
                <a:lumOff val="40000"/>
              </a:schemeClr>
            </a:solidFill>
          </p:spPr>
        </p:pic>
        <p:pic>
          <p:nvPicPr>
            <p:cNvPr id="8" name="Picture 7">
              <a:extLst>
                <a:ext uri="{FF2B5EF4-FFF2-40B4-BE49-F238E27FC236}">
                  <a16:creationId xmlns:a16="http://schemas.microsoft.com/office/drawing/2014/main" id="{36688B5B-BC5F-C0A1-F11A-D54024261BAB}"/>
                </a:ext>
              </a:extLst>
            </p:cNvPr>
            <p:cNvPicPr>
              <a:picLocks noChangeAspect="1"/>
            </p:cNvPicPr>
            <p:nvPr/>
          </p:nvPicPr>
          <p:blipFill>
            <a:blip r:embed="rId5" cstate="screen">
              <a:extLst>
                <a:ext uri="{28A0092B-C50C-407E-A947-70E740481C1C}">
                  <a14:useLocalDpi xmlns:a14="http://schemas.microsoft.com/office/drawing/2010/main"/>
                </a:ext>
              </a:extLst>
            </a:blip>
            <a:srcRect l="13456" t="8220" r="11043" b="11272"/>
            <a:stretch/>
          </p:blipFill>
          <p:spPr>
            <a:xfrm>
              <a:off x="809673" y="2286488"/>
              <a:ext cx="1097247" cy="1011087"/>
            </a:xfrm>
            <a:prstGeom prst="rect">
              <a:avLst/>
            </a:prstGeom>
          </p:spPr>
        </p:pic>
        <p:sp>
          <p:nvSpPr>
            <p:cNvPr id="11" name="TextBox 10">
              <a:extLst>
                <a:ext uri="{FF2B5EF4-FFF2-40B4-BE49-F238E27FC236}">
                  <a16:creationId xmlns:a16="http://schemas.microsoft.com/office/drawing/2014/main" id="{365421A6-DC09-DF9A-45B7-71C3AB72CF4D}"/>
                </a:ext>
              </a:extLst>
            </p:cNvPr>
            <p:cNvSpPr txBox="1"/>
            <p:nvPr/>
          </p:nvSpPr>
          <p:spPr>
            <a:xfrm>
              <a:off x="2081636" y="2335272"/>
              <a:ext cx="5294524" cy="913520"/>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IE" sz="1600" b="0" i="0" u="none" strike="noStrike" kern="1200" cap="none" spc="0" normalizeH="0" baseline="0" noProof="0" dirty="0">
                  <a:ln>
                    <a:noFill/>
                  </a:ln>
                  <a:solidFill>
                    <a:prstClr val="black"/>
                  </a:solidFill>
                  <a:effectLst/>
                  <a:uLnTx/>
                  <a:uFillTx/>
                  <a:latin typeface="Leelawadee"/>
                  <a:ea typeface="+mn-ea"/>
                  <a:cs typeface="+mn-cs"/>
                  <a:hlinkClick r:id="rId6"/>
                </a:rPr>
                <a:t>Opinion</a:t>
              </a:r>
              <a:r>
                <a:rPr kumimoji="0" lang="en-IE" sz="1600" b="0" i="0" u="none" strike="noStrike" kern="1200" cap="none" spc="0" normalizeH="0" baseline="0" noProof="0" dirty="0">
                  <a:ln>
                    <a:noFill/>
                  </a:ln>
                  <a:solidFill>
                    <a:prstClr val="black"/>
                  </a:solidFill>
                  <a:effectLst/>
                  <a:uLnTx/>
                  <a:uFillTx/>
                  <a:latin typeface="Leelawadee"/>
                  <a:ea typeface="+mn-ea"/>
                  <a:cs typeface="+mn-cs"/>
                </a:rPr>
                <a:t> LTVRA (26 Jan 2022)</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IE" sz="1600" b="0" i="0" u="none" strike="noStrike" kern="1200" cap="none" spc="0" normalizeH="0" baseline="0" noProof="0" dirty="0">
                  <a:ln>
                    <a:noFill/>
                  </a:ln>
                  <a:solidFill>
                    <a:prstClr val="black"/>
                  </a:solidFill>
                  <a:effectLst/>
                  <a:uLnTx/>
                  <a:uFillTx/>
                  <a:latin typeface="Leelawadee"/>
                  <a:ea typeface="+mn-ea"/>
                  <a:cs typeface="+mn-cs"/>
                  <a:hlinkClick r:id="rId7"/>
                </a:rPr>
                <a:t>Opinion</a:t>
              </a:r>
              <a:r>
                <a:rPr kumimoji="0" lang="en-IE" sz="1600" b="0" i="0" u="none" strike="noStrike" kern="1200" cap="none" spc="0" normalizeH="0" baseline="0" noProof="0" dirty="0">
                  <a:ln>
                    <a:noFill/>
                  </a:ln>
                  <a:solidFill>
                    <a:prstClr val="black"/>
                  </a:solidFill>
                  <a:effectLst/>
                  <a:uLnTx/>
                  <a:uFillTx/>
                  <a:latin typeface="Leelawadee"/>
                  <a:ea typeface="+mn-ea"/>
                  <a:cs typeface="+mn-cs"/>
                </a:rPr>
                <a:t> Smart Rural Europe (15 Mar 2023)</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IE" sz="1600" b="0" i="0" u="none" strike="noStrike" kern="1200" cap="none" spc="0" normalizeH="0" baseline="0" noProof="0" dirty="0">
                  <a:ln>
                    <a:noFill/>
                  </a:ln>
                  <a:solidFill>
                    <a:prstClr val="black"/>
                  </a:solidFill>
                  <a:effectLst/>
                  <a:uLnTx/>
                  <a:uFillTx/>
                  <a:latin typeface="Leelawadee"/>
                  <a:ea typeface="+mn-ea"/>
                  <a:cs typeface="+mn-cs"/>
                  <a:hlinkClick r:id="rId8"/>
                </a:rPr>
                <a:t>Opinion</a:t>
              </a:r>
              <a:r>
                <a:rPr kumimoji="0" lang="en-IE" sz="1600" b="0" i="0" u="none" strike="noStrike" kern="1200" cap="none" spc="0" normalizeH="0" baseline="0" noProof="0" dirty="0">
                  <a:ln>
                    <a:noFill/>
                  </a:ln>
                  <a:solidFill>
                    <a:prstClr val="black"/>
                  </a:solidFill>
                  <a:effectLst/>
                  <a:uLnTx/>
                  <a:uFillTx/>
                  <a:latin typeface="Leelawadee"/>
                  <a:ea typeface="+mn-ea"/>
                  <a:cs typeface="+mn-cs"/>
                </a:rPr>
                <a:t> LEADER/CLLD and LTVRA (18 Feb 2025)</a:t>
              </a:r>
            </a:p>
          </p:txBody>
        </p:sp>
        <p:sp>
          <p:nvSpPr>
            <p:cNvPr id="12" name="TextBox 11">
              <a:extLst>
                <a:ext uri="{FF2B5EF4-FFF2-40B4-BE49-F238E27FC236}">
                  <a16:creationId xmlns:a16="http://schemas.microsoft.com/office/drawing/2014/main" id="{358F6661-6B0D-5BA8-E47F-16F505A5AA97}"/>
                </a:ext>
              </a:extLst>
            </p:cNvPr>
            <p:cNvSpPr txBox="1"/>
            <p:nvPr/>
          </p:nvSpPr>
          <p:spPr>
            <a:xfrm>
              <a:off x="2081636" y="3530530"/>
              <a:ext cx="4573163" cy="175567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Leelawadee"/>
                  <a:ea typeface="+mn-ea"/>
                  <a:cs typeface="+mn-cs"/>
                  <a:hlinkClick r:id="rId9"/>
                </a:rPr>
                <a:t>Opinion</a:t>
              </a:r>
              <a:r>
                <a:rPr kumimoji="0" lang="en-GB" sz="1600" b="0" i="0" u="none" strike="noStrike" kern="1200" cap="none" spc="0" normalizeH="0" baseline="0" noProof="0" dirty="0">
                  <a:ln>
                    <a:noFill/>
                  </a:ln>
                  <a:solidFill>
                    <a:prstClr val="black"/>
                  </a:solidFill>
                  <a:effectLst/>
                  <a:uLnTx/>
                  <a:uFillTx/>
                  <a:latin typeface="Leelawadee"/>
                  <a:ea typeface="+mn-ea"/>
                  <a:cs typeface="+mn-cs"/>
                </a:rPr>
                <a:t> LTVRA (23 Mar 2022)</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Leelawadee"/>
                  <a:ea typeface="+mn-ea"/>
                  <a:cs typeface="+mn-cs"/>
                  <a:hlinkClick r:id="rId10"/>
                </a:rPr>
                <a:t>Opinion</a:t>
              </a:r>
              <a:r>
                <a:rPr kumimoji="0" lang="en-GB" sz="1600" b="0" i="0" u="none" strike="noStrike" kern="1200" cap="none" spc="0" normalizeH="0" baseline="0" noProof="0" dirty="0">
                  <a:ln>
                    <a:noFill/>
                  </a:ln>
                  <a:solidFill>
                    <a:prstClr val="black"/>
                  </a:solidFill>
                  <a:effectLst/>
                  <a:uLnTx/>
                  <a:uFillTx/>
                  <a:latin typeface="Leelawadee"/>
                  <a:ea typeface="+mn-ea"/>
                  <a:cs typeface="+mn-cs"/>
                </a:rPr>
                <a:t> Energy (13 Dec 2023)</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Leelawadee"/>
                  <a:ea typeface="+mn-ea"/>
                  <a:cs typeface="+mn-cs"/>
                  <a:hlinkClick r:id="rId11"/>
                </a:rPr>
                <a:t>Opinion</a:t>
              </a:r>
              <a:r>
                <a:rPr kumimoji="0" lang="en-GB" sz="1600" b="0" i="0" u="none" strike="noStrike" kern="1200" cap="none" spc="0" normalizeH="0" baseline="0" noProof="0" dirty="0">
                  <a:ln>
                    <a:noFill/>
                  </a:ln>
                  <a:solidFill>
                    <a:prstClr val="black"/>
                  </a:solidFill>
                  <a:effectLst/>
                  <a:uLnTx/>
                  <a:uFillTx/>
                  <a:latin typeface="Leelawadee"/>
                  <a:ea typeface="+mn-ea"/>
                  <a:cs typeface="+mn-cs"/>
                </a:rPr>
                <a:t> Youth (14 Dec 2023)</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Leelawadee"/>
                  <a:ea typeface="+mn-ea"/>
                  <a:cs typeface="+mn-cs"/>
                  <a:hlinkClick r:id="rId12"/>
                </a:rPr>
                <a:t>Opinion</a:t>
              </a:r>
              <a:r>
                <a:rPr kumimoji="0" lang="en-GB" sz="1600" b="0" i="0" u="none" strike="noStrike" kern="1200" cap="none" spc="0" normalizeH="0" baseline="0" noProof="0" dirty="0">
                  <a:ln>
                    <a:noFill/>
                  </a:ln>
                  <a:solidFill>
                    <a:prstClr val="black"/>
                  </a:solidFill>
                  <a:effectLst/>
                  <a:uLnTx/>
                  <a:uFillTx/>
                  <a:latin typeface="Leelawadee"/>
                  <a:ea typeface="+mn-ea"/>
                  <a:cs typeface="+mn-cs"/>
                </a:rPr>
                <a:t> LTVRA implementation (24 Apr 2024)</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Leelawadee"/>
                  <a:ea typeface="+mn-ea"/>
                  <a:cs typeface="+mn-cs"/>
                  <a:hlinkClick r:id="rId13"/>
                </a:rPr>
                <a:t>Opinion</a:t>
              </a:r>
              <a:r>
                <a:rPr kumimoji="0" lang="en-GB" sz="1600" b="0" i="0" u="none" strike="noStrike" kern="1200" cap="none" spc="0" normalizeH="0" baseline="0" noProof="0" dirty="0">
                  <a:ln>
                    <a:noFill/>
                  </a:ln>
                  <a:solidFill>
                    <a:prstClr val="black"/>
                  </a:solidFill>
                  <a:effectLst/>
                  <a:uLnTx/>
                  <a:uFillTx/>
                  <a:latin typeface="Leelawadee"/>
                  <a:ea typeface="+mn-ea"/>
                  <a:cs typeface="+mn-cs"/>
                </a:rPr>
                <a:t> Circular economy (23 Oct 2024)</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Leelawadee"/>
                  <a:ea typeface="+mn-ea"/>
                  <a:cs typeface="+mn-cs"/>
                  <a:hlinkClick r:id="rId14"/>
                </a:rPr>
                <a:t>Opinion</a:t>
              </a:r>
              <a:r>
                <a:rPr kumimoji="0" lang="en-GB" sz="1600" b="0" i="0" u="none" strike="noStrike" kern="1200" cap="none" spc="0" normalizeH="0" baseline="0" noProof="0" dirty="0">
                  <a:ln>
                    <a:noFill/>
                  </a:ln>
                  <a:solidFill>
                    <a:prstClr val="black"/>
                  </a:solidFill>
                  <a:effectLst/>
                  <a:uLnTx/>
                  <a:uFillTx/>
                  <a:latin typeface="Leelawadee"/>
                  <a:ea typeface="+mn-ea"/>
                  <a:cs typeface="+mn-cs"/>
                </a:rPr>
                <a:t> Post-2027 cohesion policy (27 Feb 2024)</a:t>
              </a:r>
            </a:p>
          </p:txBody>
        </p:sp>
        <p:sp>
          <p:nvSpPr>
            <p:cNvPr id="13" name="TextBox 12">
              <a:extLst>
                <a:ext uri="{FF2B5EF4-FFF2-40B4-BE49-F238E27FC236}">
                  <a16:creationId xmlns:a16="http://schemas.microsoft.com/office/drawing/2014/main" id="{3A7B6EED-2EF3-A5DE-BE75-417B0B6CC630}"/>
                </a:ext>
              </a:extLst>
            </p:cNvPr>
            <p:cNvSpPr txBox="1"/>
            <p:nvPr/>
          </p:nvSpPr>
          <p:spPr>
            <a:xfrm>
              <a:off x="2081636" y="5647931"/>
              <a:ext cx="40143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prstClr val="black"/>
                  </a:solidFill>
                  <a:effectLst/>
                  <a:uLnTx/>
                  <a:uFillTx/>
                  <a:latin typeface="Leelawadee"/>
                  <a:ea typeface="+mn-ea"/>
                  <a:cs typeface="+mn-cs"/>
                  <a:hlinkClick r:id="rId15"/>
                </a:rPr>
                <a:t>Report</a:t>
              </a:r>
              <a:r>
                <a:rPr kumimoji="0" lang="en-IE" sz="1600" b="0" i="0" u="none" strike="noStrike" kern="1200" cap="none" spc="0" normalizeH="0" baseline="0" noProof="0" dirty="0">
                  <a:ln>
                    <a:noFill/>
                  </a:ln>
                  <a:solidFill>
                    <a:prstClr val="black"/>
                  </a:solidFill>
                  <a:effectLst/>
                  <a:uLnTx/>
                  <a:uFillTx/>
                  <a:latin typeface="Leelawadee"/>
                  <a:ea typeface="+mn-ea"/>
                  <a:cs typeface="+mn-cs"/>
                </a:rPr>
                <a:t> (13 December 2022)</a:t>
              </a:r>
            </a:p>
          </p:txBody>
        </p:sp>
        <p:pic>
          <p:nvPicPr>
            <p:cNvPr id="14" name="Picture 13">
              <a:extLst>
                <a:ext uri="{FF2B5EF4-FFF2-40B4-BE49-F238E27FC236}">
                  <a16:creationId xmlns:a16="http://schemas.microsoft.com/office/drawing/2014/main" id="{73E82303-5D09-5063-D896-0735FDADFC65}"/>
                </a:ext>
              </a:extLst>
            </p:cNvPr>
            <p:cNvPicPr>
              <a:picLocks noChangeAspect="1"/>
            </p:cNvPicPr>
            <p:nvPr/>
          </p:nvPicPr>
          <p:blipFill>
            <a:blip r:embed="rId16" cstate="email">
              <a:extLst>
                <a:ext uri="{28A0092B-C50C-407E-A947-70E740481C1C}">
                  <a14:useLocalDpi xmlns:a14="http://schemas.microsoft.com/office/drawing/2010/main"/>
                </a:ext>
              </a:extLst>
            </a:blip>
            <a:srcRect l="10093" t="11081" r="7459" b="12937"/>
            <a:stretch/>
          </p:blipFill>
          <p:spPr>
            <a:xfrm>
              <a:off x="840290" y="5383554"/>
              <a:ext cx="1048266" cy="766811"/>
            </a:xfrm>
            <a:prstGeom prst="rect">
              <a:avLst/>
            </a:prstGeom>
          </p:spPr>
        </p:pic>
      </p:grpSp>
      <p:sp>
        <p:nvSpPr>
          <p:cNvPr id="2" name="Title 1">
            <a:extLst>
              <a:ext uri="{FF2B5EF4-FFF2-40B4-BE49-F238E27FC236}">
                <a16:creationId xmlns:a16="http://schemas.microsoft.com/office/drawing/2014/main" id="{A2703DC1-2530-3276-FB7F-3D3EF29BCD2C}"/>
              </a:ext>
            </a:extLst>
          </p:cNvPr>
          <p:cNvSpPr>
            <a:spLocks noGrp="1"/>
          </p:cNvSpPr>
          <p:nvPr>
            <p:ph type="title"/>
          </p:nvPr>
        </p:nvSpPr>
        <p:spPr>
          <a:xfrm>
            <a:off x="838201" y="136525"/>
            <a:ext cx="9927538" cy="1201259"/>
          </a:xfrm>
        </p:spPr>
        <p:txBody>
          <a:bodyPr/>
          <a:lstStyle/>
          <a:p>
            <a:r>
              <a:rPr lang="en-US">
                <a:solidFill>
                  <a:srgbClr val="1C726F"/>
                </a:solidFill>
              </a:rPr>
              <a:t>Interinstitutional dialogue</a:t>
            </a:r>
            <a:endParaRPr lang="en-BE">
              <a:solidFill>
                <a:srgbClr val="1C726F"/>
              </a:solidFill>
            </a:endParaRPr>
          </a:p>
        </p:txBody>
      </p:sp>
      <p:grpSp>
        <p:nvGrpSpPr>
          <p:cNvPr id="3" name="Group 2">
            <a:extLst>
              <a:ext uri="{FF2B5EF4-FFF2-40B4-BE49-F238E27FC236}">
                <a16:creationId xmlns:a16="http://schemas.microsoft.com/office/drawing/2014/main" id="{90AEF445-E998-433F-7ABD-04A4C5B110F8}"/>
              </a:ext>
            </a:extLst>
          </p:cNvPr>
          <p:cNvGrpSpPr/>
          <p:nvPr/>
        </p:nvGrpSpPr>
        <p:grpSpPr>
          <a:xfrm>
            <a:off x="940664" y="1452084"/>
            <a:ext cx="8812935" cy="738664"/>
            <a:chOff x="1565212" y="2322784"/>
            <a:chExt cx="3050908" cy="738664"/>
          </a:xfrm>
        </p:grpSpPr>
        <p:cxnSp>
          <p:nvCxnSpPr>
            <p:cNvPr id="5" name="Straight Connector 4">
              <a:extLst>
                <a:ext uri="{FF2B5EF4-FFF2-40B4-BE49-F238E27FC236}">
                  <a16:creationId xmlns:a16="http://schemas.microsoft.com/office/drawing/2014/main" id="{9A4D232F-7446-D78C-5F8D-1FD7D5245953}"/>
                </a:ext>
              </a:extLst>
            </p:cNvPr>
            <p:cNvCxnSpPr>
              <a:cxnSpLocks/>
            </p:cNvCxnSpPr>
            <p:nvPr/>
          </p:nvCxnSpPr>
          <p:spPr>
            <a:xfrm>
              <a:off x="1565212" y="2663349"/>
              <a:ext cx="2844270" cy="0"/>
            </a:xfrm>
            <a:prstGeom prst="line">
              <a:avLst/>
            </a:prstGeom>
            <a:ln w="19050">
              <a:solidFill>
                <a:srgbClr val="F7B44B"/>
              </a:solidFill>
            </a:ln>
          </p:spPr>
          <p:style>
            <a:lnRef idx="1">
              <a:schemeClr val="accent1"/>
            </a:lnRef>
            <a:fillRef idx="0">
              <a:schemeClr val="accent1"/>
            </a:fillRef>
            <a:effectRef idx="0">
              <a:schemeClr val="accent1"/>
            </a:effectRef>
            <a:fontRef idx="minor">
              <a:schemeClr val="tx1"/>
            </a:fontRef>
          </p:style>
        </p:cxnSp>
        <p:sp>
          <p:nvSpPr>
            <p:cNvPr id="6" name="TextBox 13">
              <a:extLst>
                <a:ext uri="{FF2B5EF4-FFF2-40B4-BE49-F238E27FC236}">
                  <a16:creationId xmlns:a16="http://schemas.microsoft.com/office/drawing/2014/main" id="{6A29B562-F3BD-8EEE-4487-8C0ACB4A025B}"/>
                </a:ext>
              </a:extLst>
            </p:cNvPr>
            <p:cNvSpPr txBox="1"/>
            <p:nvPr/>
          </p:nvSpPr>
          <p:spPr>
            <a:xfrm>
              <a:off x="1575811" y="2322784"/>
              <a:ext cx="3040309" cy="73866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C726F"/>
                  </a:solidFill>
                  <a:effectLst/>
                  <a:uLnTx/>
                  <a:uFillTx/>
                  <a:latin typeface="Leelawadee"/>
                  <a:ea typeface="Barlow Medium"/>
                  <a:cs typeface="Barlow Medium"/>
                  <a:sym typeface="Barlow Medium"/>
                </a:rPr>
                <a:t>European Parliament, Committee of the Regions and Economic and Social Committee</a:t>
              </a:r>
            </a:p>
          </p:txBody>
        </p:sp>
      </p:grpSp>
      <p:pic>
        <p:nvPicPr>
          <p:cNvPr id="4" name="Picture 3" descr="A group of people standing together&#10;&#10;AI-generated content may be incorrect.">
            <a:extLst>
              <a:ext uri="{FF2B5EF4-FFF2-40B4-BE49-F238E27FC236}">
                <a16:creationId xmlns:a16="http://schemas.microsoft.com/office/drawing/2014/main" id="{1DD2CD07-5C0A-60B0-88A4-E8BBD67715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97476" y="3814361"/>
            <a:ext cx="4998720" cy="3077683"/>
          </a:xfrm>
          <a:prstGeom prst="rect">
            <a:avLst/>
          </a:prstGeom>
        </p:spPr>
      </p:pic>
    </p:spTree>
    <p:custDataLst>
      <p:tags r:id="rId1"/>
    </p:custDataLst>
    <p:extLst>
      <p:ext uri="{BB962C8B-B14F-4D97-AF65-F5344CB8AC3E}">
        <p14:creationId xmlns:p14="http://schemas.microsoft.com/office/powerpoint/2010/main" val="4151854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D1D8DDD4-3A20-88FB-06A0-7263848B4DF7}"/>
              </a:ext>
            </a:extLst>
          </p:cNvPr>
          <p:cNvSpPr/>
          <p:nvPr/>
        </p:nvSpPr>
        <p:spPr>
          <a:xfrm>
            <a:off x="606214" y="0"/>
            <a:ext cx="11143488"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r>
              <a:rPr lang="en-IE" dirty="0"/>
              <a:t> </a:t>
            </a:r>
          </a:p>
        </p:txBody>
      </p:sp>
      <p:sp>
        <p:nvSpPr>
          <p:cNvPr id="3" name="Title 2">
            <a:extLst>
              <a:ext uri="{FF2B5EF4-FFF2-40B4-BE49-F238E27FC236}">
                <a16:creationId xmlns:a16="http://schemas.microsoft.com/office/drawing/2014/main" id="{D9AD99F4-6865-8FF2-10D9-D72403FBA451}"/>
              </a:ext>
            </a:extLst>
          </p:cNvPr>
          <p:cNvSpPr>
            <a:spLocks noGrp="1"/>
          </p:cNvSpPr>
          <p:nvPr>
            <p:ph type="title"/>
          </p:nvPr>
        </p:nvSpPr>
        <p:spPr/>
        <p:txBody>
          <a:bodyPr/>
          <a:lstStyle/>
          <a:p>
            <a:r>
              <a:rPr lang="en-IE" dirty="0"/>
              <a:t>Where are we now?</a:t>
            </a:r>
          </a:p>
        </p:txBody>
      </p:sp>
      <p:sp>
        <p:nvSpPr>
          <p:cNvPr id="8" name="TextBox 7">
            <a:extLst>
              <a:ext uri="{FF2B5EF4-FFF2-40B4-BE49-F238E27FC236}">
                <a16:creationId xmlns:a16="http://schemas.microsoft.com/office/drawing/2014/main" id="{FF106F09-2DE2-1497-9E4C-2CFCEF2BFCB2}"/>
              </a:ext>
            </a:extLst>
          </p:cNvPr>
          <p:cNvSpPr txBox="1"/>
          <p:nvPr/>
        </p:nvSpPr>
        <p:spPr>
          <a:xfrm>
            <a:off x="7242629" y="6581001"/>
            <a:ext cx="6197600" cy="276999"/>
          </a:xfrm>
          <a:prstGeom prst="rect">
            <a:avLst/>
          </a:prstGeom>
          <a:noFill/>
        </p:spPr>
        <p:txBody>
          <a:bodyPr wrap="square" rtlCol="0">
            <a:spAutoFit/>
          </a:bodyPr>
          <a:lstStyle/>
          <a:p>
            <a:r>
              <a:rPr lang="en-IE" sz="1200" dirty="0">
                <a:solidFill>
                  <a:schemeClr val="bg1"/>
                </a:solidFill>
              </a:rPr>
              <a:t>Photo: </a:t>
            </a:r>
            <a:r>
              <a:rPr lang="en-GB" sz="1200" dirty="0">
                <a:solidFill>
                  <a:schemeClr val="bg1"/>
                </a:solidFill>
              </a:rPr>
              <a:t>Fowley's Falls, Co. Leitrim, IRL. HelenL100, Getty Images</a:t>
            </a:r>
            <a:endParaRPr lang="en-IE" sz="1200" dirty="0">
              <a:solidFill>
                <a:schemeClr val="bg1"/>
              </a:solidFill>
            </a:endParaRPr>
          </a:p>
        </p:txBody>
      </p:sp>
    </p:spTree>
    <p:custDataLst>
      <p:tags r:id="rId1"/>
    </p:custDataLst>
    <p:extLst>
      <p:ext uri="{BB962C8B-B14F-4D97-AF65-F5344CB8AC3E}">
        <p14:creationId xmlns:p14="http://schemas.microsoft.com/office/powerpoint/2010/main" val="126854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077A8-D6E2-3C50-69E5-41D70305B306}"/>
              </a:ext>
            </a:extLst>
          </p:cNvPr>
          <p:cNvSpPr>
            <a:spLocks noGrp="1"/>
          </p:cNvSpPr>
          <p:nvPr>
            <p:ph idx="1"/>
          </p:nvPr>
        </p:nvSpPr>
        <p:spPr>
          <a:xfrm>
            <a:off x="838200" y="2536722"/>
            <a:ext cx="10515600" cy="3640241"/>
          </a:xfrm>
        </p:spPr>
        <p:txBody>
          <a:bodyPr>
            <a:normAutofit/>
          </a:bodyPr>
          <a:lstStyle/>
          <a:p>
            <a:pPr marL="0" indent="0" algn="ctr">
              <a:buNone/>
            </a:pPr>
            <a:r>
              <a:rPr lang="en-GB" sz="4000" b="1">
                <a:solidFill>
                  <a:schemeClr val="accent5"/>
                </a:solidFill>
              </a:rPr>
              <a:t>The long-term vision for EU’s rural areas</a:t>
            </a:r>
          </a:p>
        </p:txBody>
      </p:sp>
      <p:cxnSp>
        <p:nvCxnSpPr>
          <p:cNvPr id="5" name="Straight Connector 4">
            <a:extLst>
              <a:ext uri="{FF2B5EF4-FFF2-40B4-BE49-F238E27FC236}">
                <a16:creationId xmlns:a16="http://schemas.microsoft.com/office/drawing/2014/main" id="{AB85436C-7EB2-A614-45F1-B2854447D6B3}"/>
              </a:ext>
            </a:extLst>
          </p:cNvPr>
          <p:cNvCxnSpPr/>
          <p:nvPr/>
        </p:nvCxnSpPr>
        <p:spPr>
          <a:xfrm>
            <a:off x="4722888" y="3693147"/>
            <a:ext cx="2930769"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2" name="Picture 1" descr="A blue and green circles with white circles and buildings&#10;&#10;Description automatically generated">
            <a:extLst>
              <a:ext uri="{FF2B5EF4-FFF2-40B4-BE49-F238E27FC236}">
                <a16:creationId xmlns:a16="http://schemas.microsoft.com/office/drawing/2014/main" id="{C886D155-097D-F981-F235-7AADC38E2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125" y="1247829"/>
            <a:ext cx="2941749" cy="653613"/>
          </a:xfrm>
          <a:prstGeom prst="rect">
            <a:avLst/>
          </a:prstGeom>
        </p:spPr>
      </p:pic>
    </p:spTree>
    <p:custDataLst>
      <p:tags r:id="rId1"/>
    </p:custDataLst>
    <p:extLst>
      <p:ext uri="{BB962C8B-B14F-4D97-AF65-F5344CB8AC3E}">
        <p14:creationId xmlns:p14="http://schemas.microsoft.com/office/powerpoint/2010/main" val="68580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5F38-E5AD-1AC9-6874-2C809402837F}"/>
              </a:ext>
            </a:extLst>
          </p:cNvPr>
          <p:cNvSpPr>
            <a:spLocks noGrp="1"/>
          </p:cNvSpPr>
          <p:nvPr>
            <p:ph type="title"/>
          </p:nvPr>
        </p:nvSpPr>
        <p:spPr/>
        <p:txBody>
          <a:bodyPr>
            <a:normAutofit/>
          </a:bodyPr>
          <a:lstStyle/>
          <a:p>
            <a:pPr>
              <a:lnSpc>
                <a:spcPct val="100000"/>
              </a:lnSpc>
            </a:pPr>
            <a:r>
              <a:rPr lang="en-GB" sz="2400">
                <a:solidFill>
                  <a:srgbClr val="1C726F"/>
                </a:solidFill>
              </a:rPr>
              <a:t>The long-term vision for EU’s rural areas - Towards stronger, connected, resilient and prosperous rural areas by 2040</a:t>
            </a:r>
          </a:p>
        </p:txBody>
      </p:sp>
      <p:grpSp>
        <p:nvGrpSpPr>
          <p:cNvPr id="9" name="Group 8">
            <a:extLst>
              <a:ext uri="{FF2B5EF4-FFF2-40B4-BE49-F238E27FC236}">
                <a16:creationId xmlns:a16="http://schemas.microsoft.com/office/drawing/2014/main" id="{547CE717-D803-2BB8-274D-82FC814C7C28}"/>
              </a:ext>
            </a:extLst>
          </p:cNvPr>
          <p:cNvGrpSpPr/>
          <p:nvPr/>
        </p:nvGrpSpPr>
        <p:grpSpPr>
          <a:xfrm>
            <a:off x="8334628" y="3273766"/>
            <a:ext cx="2139015" cy="1337003"/>
            <a:chOff x="9616273" y="4698208"/>
            <a:chExt cx="2129363" cy="1330561"/>
          </a:xfrm>
        </p:grpSpPr>
        <p:pic>
          <p:nvPicPr>
            <p:cNvPr id="5" name="Picture 8">
              <a:extLst>
                <a:ext uri="{FF2B5EF4-FFF2-40B4-BE49-F238E27FC236}">
                  <a16:creationId xmlns:a16="http://schemas.microsoft.com/office/drawing/2014/main" id="{61BBCEB5-E51F-B258-2064-76D8BBD28D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21" r="14533" b="4889"/>
            <a:stretch/>
          </p:blipFill>
          <p:spPr bwMode="auto">
            <a:xfrm>
              <a:off x="10068148" y="4698208"/>
              <a:ext cx="1225612" cy="9070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6BB386-1E61-7B3B-53EA-AE7F06BD9317}"/>
                </a:ext>
              </a:extLst>
            </p:cNvPr>
            <p:cNvSpPr txBox="1"/>
            <p:nvPr/>
          </p:nvSpPr>
          <p:spPr>
            <a:xfrm>
              <a:off x="9616273" y="5569328"/>
              <a:ext cx="2129363" cy="45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C726F"/>
                  </a:solidFill>
                  <a:effectLst/>
                  <a:uLnTx/>
                  <a:uFillTx/>
                  <a:latin typeface="Leelawadee"/>
                  <a:ea typeface="+mn-ea"/>
                  <a:cs typeface="+mn-cs"/>
                </a:rPr>
                <a:t>European Commission 2019-2024 term</a:t>
              </a:r>
            </a:p>
          </p:txBody>
        </p:sp>
      </p:grpSp>
      <p:grpSp>
        <p:nvGrpSpPr>
          <p:cNvPr id="27" name="Group 26">
            <a:extLst>
              <a:ext uri="{FF2B5EF4-FFF2-40B4-BE49-F238E27FC236}">
                <a16:creationId xmlns:a16="http://schemas.microsoft.com/office/drawing/2014/main" id="{22CF885B-AF63-0E36-8C73-D4B91BD149D9}"/>
              </a:ext>
            </a:extLst>
          </p:cNvPr>
          <p:cNvGrpSpPr/>
          <p:nvPr/>
        </p:nvGrpSpPr>
        <p:grpSpPr>
          <a:xfrm>
            <a:off x="953365" y="1464784"/>
            <a:ext cx="3642714" cy="340565"/>
            <a:chOff x="1565212" y="2322784"/>
            <a:chExt cx="3050908" cy="340565"/>
          </a:xfrm>
        </p:grpSpPr>
        <p:cxnSp>
          <p:nvCxnSpPr>
            <p:cNvPr id="28" name="Straight Connector 27">
              <a:extLst>
                <a:ext uri="{FF2B5EF4-FFF2-40B4-BE49-F238E27FC236}">
                  <a16:creationId xmlns:a16="http://schemas.microsoft.com/office/drawing/2014/main" id="{B8F28E71-DDFF-235E-1802-3C575BE17A3C}"/>
                </a:ext>
              </a:extLst>
            </p:cNvPr>
            <p:cNvCxnSpPr>
              <a:cxnSpLocks/>
            </p:cNvCxnSpPr>
            <p:nvPr/>
          </p:nvCxnSpPr>
          <p:spPr>
            <a:xfrm>
              <a:off x="1565212" y="2663349"/>
              <a:ext cx="2585723" cy="0"/>
            </a:xfrm>
            <a:prstGeom prst="line">
              <a:avLst/>
            </a:prstGeom>
            <a:ln w="19050">
              <a:solidFill>
                <a:srgbClr val="F7B44B"/>
              </a:solidFill>
            </a:ln>
          </p:spPr>
          <p:style>
            <a:lnRef idx="1">
              <a:schemeClr val="accent1"/>
            </a:lnRef>
            <a:fillRef idx="0">
              <a:schemeClr val="accent1"/>
            </a:fillRef>
            <a:effectRef idx="0">
              <a:schemeClr val="accent1"/>
            </a:effectRef>
            <a:fontRef idx="minor">
              <a:schemeClr val="tx1"/>
            </a:fontRef>
          </p:style>
        </p:cxnSp>
        <p:sp>
          <p:nvSpPr>
            <p:cNvPr id="29" name="TextBox 13">
              <a:extLst>
                <a:ext uri="{FF2B5EF4-FFF2-40B4-BE49-F238E27FC236}">
                  <a16:creationId xmlns:a16="http://schemas.microsoft.com/office/drawing/2014/main" id="{36456562-9EB7-1D4B-C438-13CA5F092F95}"/>
                </a:ext>
              </a:extLst>
            </p:cNvPr>
            <p:cNvSpPr txBox="1"/>
            <p:nvPr/>
          </p:nvSpPr>
          <p:spPr>
            <a:xfrm>
              <a:off x="1575811" y="2322784"/>
              <a:ext cx="3040309" cy="24622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1C726F"/>
                  </a:solidFill>
                  <a:effectLst/>
                  <a:uLnTx/>
                  <a:uFillTx/>
                  <a:latin typeface="Leelawadee"/>
                  <a:ea typeface="Barlow Medium"/>
                  <a:cs typeface="Barlow Medium"/>
                  <a:sym typeface="Barlow Medium"/>
                </a:rPr>
                <a:t>The start of the rural vision 2040</a:t>
              </a:r>
            </a:p>
          </p:txBody>
        </p:sp>
      </p:grpSp>
      <p:pic>
        <p:nvPicPr>
          <p:cNvPr id="6" name="Picture 5" descr="A collage of people in different poses&#10;&#10;AI-generated content may be incorrect.">
            <a:extLst>
              <a:ext uri="{FF2B5EF4-FFF2-40B4-BE49-F238E27FC236}">
                <a16:creationId xmlns:a16="http://schemas.microsoft.com/office/drawing/2014/main" id="{7DBA78AB-1ED1-5F91-727C-DC0B051C9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1" y="2207620"/>
            <a:ext cx="5997885" cy="3310639"/>
          </a:xfrm>
          <a:prstGeom prst="rect">
            <a:avLst/>
          </a:prstGeom>
        </p:spPr>
      </p:pic>
      <p:sp>
        <p:nvSpPr>
          <p:cNvPr id="20" name="TextBox 19">
            <a:extLst>
              <a:ext uri="{FF2B5EF4-FFF2-40B4-BE49-F238E27FC236}">
                <a16:creationId xmlns:a16="http://schemas.microsoft.com/office/drawing/2014/main" id="{08DEF23D-5D93-A273-BB2C-9578B9B70E8D}"/>
              </a:ext>
            </a:extLst>
          </p:cNvPr>
          <p:cNvSpPr txBox="1"/>
          <p:nvPr/>
        </p:nvSpPr>
        <p:spPr>
          <a:xfrm>
            <a:off x="7171371" y="2084489"/>
            <a:ext cx="4465530" cy="1194238"/>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1" i="0" u="none" strike="noStrike" kern="1200" cap="none" spc="0" normalizeH="0" baseline="0" noProof="0">
                <a:ln>
                  <a:noFill/>
                </a:ln>
                <a:solidFill>
                  <a:srgbClr val="F7B44B"/>
                </a:solidFill>
                <a:effectLst/>
                <a:uLnTx/>
                <a:uFillTx/>
                <a:latin typeface="Leelawadee"/>
                <a:ea typeface="+mn-ea"/>
                <a:cs typeface="+mn-cs"/>
              </a:rPr>
              <a:t>European Commission Communication</a:t>
            </a:r>
            <a:r>
              <a:rPr kumimoji="0" lang="en-GB" sz="1600" b="1" i="0" u="none" strike="noStrike" kern="1200" cap="none" spc="0" normalizeH="0" baseline="0" noProof="0">
                <a:ln>
                  <a:noFill/>
                </a:ln>
                <a:solidFill>
                  <a:prstClr val="black"/>
                </a:solidFill>
                <a:effectLst/>
                <a:uLnTx/>
                <a:uFillTx/>
                <a:latin typeface="Leelawadee"/>
                <a:ea typeface="+mn-ea"/>
                <a:cs typeface="+mn-cs"/>
              </a:rPr>
              <a:t> </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1" i="0" u="none" strike="noStrike" kern="1200" cap="none" spc="0" normalizeH="0" baseline="0" noProof="0">
                <a:ln>
                  <a:noFill/>
                </a:ln>
                <a:solidFill>
                  <a:srgbClr val="1C726F"/>
                </a:solidFill>
                <a:effectLst/>
                <a:uLnTx/>
                <a:uFillTx/>
                <a:latin typeface="Leelawadee"/>
                <a:ea typeface="+mn-ea"/>
                <a:cs typeface="+mn-cs"/>
              </a:rPr>
              <a:t>A long-term Vision for the EU's Rural Areas - Towards stronger, connected, resilient and prosperous rural areas by 2040 (June 2021)</a:t>
            </a:r>
          </a:p>
        </p:txBody>
      </p:sp>
      <p:sp>
        <p:nvSpPr>
          <p:cNvPr id="22" name="TextBox 21">
            <a:extLst>
              <a:ext uri="{FF2B5EF4-FFF2-40B4-BE49-F238E27FC236}">
                <a16:creationId xmlns:a16="http://schemas.microsoft.com/office/drawing/2014/main" id="{6FFA878D-93A7-E91A-D7A7-5105DB8CA1C7}"/>
              </a:ext>
            </a:extLst>
          </p:cNvPr>
          <p:cNvSpPr txBox="1"/>
          <p:nvPr/>
        </p:nvSpPr>
        <p:spPr>
          <a:xfrm>
            <a:off x="7171371" y="4598069"/>
            <a:ext cx="4661956"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200" b="1" i="0" u="none" strike="noStrike" kern="1200" cap="none" spc="0" normalizeH="0" baseline="0" noProof="0">
                <a:ln>
                  <a:noFill/>
                </a:ln>
                <a:solidFill>
                  <a:srgbClr val="1C726F"/>
                </a:solidFill>
                <a:effectLst/>
                <a:uLnTx/>
                <a:uFillTx/>
                <a:latin typeface="Leelawadee"/>
                <a:ea typeface="+mn-ea"/>
                <a:cs typeface="+mn-cs"/>
              </a:rPr>
              <a:t>Involved Commissioners</a:t>
            </a:r>
          </a:p>
          <a:p>
            <a:pPr marL="171450" marR="0" lvl="0" indent="-171450" algn="l" defTabSz="914400" rtl="0" eaLnBrk="1" fontAlgn="auto" latinLnBrk="0" hangingPunct="1">
              <a:lnSpc>
                <a:spcPct val="100000"/>
              </a:lnSpc>
              <a:spcBef>
                <a:spcPts val="300"/>
              </a:spcBef>
              <a:spcAft>
                <a:spcPts val="300"/>
              </a:spcAft>
              <a:buClr>
                <a:srgbClr val="F7B44B"/>
              </a:buClr>
              <a:buSzTx/>
              <a:buFont typeface="Leelawadee" panose="020B0502040204020203" pitchFamily="34" charset="-34"/>
              <a:buChar char="&gt;"/>
              <a:tabLst/>
              <a:defRPr/>
            </a:pPr>
            <a:r>
              <a:rPr kumimoji="0" lang="en-GB" sz="1200" b="1" i="0" u="none" strike="noStrike" kern="1200" cap="none" spc="0" normalizeH="0" baseline="0" noProof="0">
                <a:ln>
                  <a:noFill/>
                </a:ln>
                <a:solidFill>
                  <a:srgbClr val="1C726F"/>
                </a:solidFill>
                <a:effectLst/>
                <a:uLnTx/>
                <a:uFillTx/>
                <a:latin typeface="Leelawadee"/>
                <a:ea typeface="+mn-ea"/>
                <a:cs typeface="+mn-cs"/>
              </a:rPr>
              <a:t>Dubravka </a:t>
            </a:r>
            <a:r>
              <a:rPr kumimoji="0" lang="en-GB" sz="1200" b="1" i="0" u="none" strike="noStrike" kern="1200" cap="none" spc="0" normalizeH="0" baseline="0" noProof="0" err="1">
                <a:ln>
                  <a:noFill/>
                </a:ln>
                <a:solidFill>
                  <a:srgbClr val="1C726F"/>
                </a:solidFill>
                <a:effectLst/>
                <a:uLnTx/>
                <a:uFillTx/>
                <a:latin typeface="Leelawadee"/>
                <a:ea typeface="+mn-ea"/>
                <a:cs typeface="+mn-cs"/>
              </a:rPr>
              <a:t>Šuica</a:t>
            </a:r>
            <a:r>
              <a:rPr kumimoji="0" lang="en-GB" sz="1200" b="0" i="0" u="none" strike="noStrike" kern="1200" cap="none" spc="0" normalizeH="0" baseline="0" noProof="0">
                <a:ln>
                  <a:noFill/>
                </a:ln>
                <a:solidFill>
                  <a:srgbClr val="1C726F"/>
                </a:solidFill>
                <a:effectLst/>
                <a:uLnTx/>
                <a:uFillTx/>
                <a:latin typeface="Leelawadee"/>
                <a:ea typeface="+mn-ea"/>
                <a:cs typeface="+mn-cs"/>
              </a:rPr>
              <a:t>, EC Vice-president, Demography &amp; Democracy</a:t>
            </a:r>
          </a:p>
          <a:p>
            <a:pPr marL="171450" marR="0" lvl="0" indent="-171450" algn="l" defTabSz="914400" rtl="0" eaLnBrk="1" fontAlgn="auto" latinLnBrk="0" hangingPunct="1">
              <a:lnSpc>
                <a:spcPct val="100000"/>
              </a:lnSpc>
              <a:spcBef>
                <a:spcPts val="300"/>
              </a:spcBef>
              <a:spcAft>
                <a:spcPts val="300"/>
              </a:spcAft>
              <a:buClr>
                <a:srgbClr val="F7B44B"/>
              </a:buClr>
              <a:buSzTx/>
              <a:buFont typeface="Leelawadee" panose="020B0502040204020203" pitchFamily="34" charset="-34"/>
              <a:buChar char="&gt;"/>
              <a:tabLst/>
              <a:defRPr/>
            </a:pPr>
            <a:r>
              <a:rPr kumimoji="0" lang="en-GB" sz="1200" b="1" i="0" u="none" strike="noStrike" kern="1200" cap="none" spc="0" normalizeH="0" baseline="0" noProof="0">
                <a:ln>
                  <a:noFill/>
                </a:ln>
                <a:solidFill>
                  <a:srgbClr val="1C726F"/>
                </a:solidFill>
                <a:effectLst/>
                <a:uLnTx/>
                <a:uFillTx/>
                <a:latin typeface="Leelawadee"/>
                <a:ea typeface="+mn-ea"/>
                <a:cs typeface="+mn-cs"/>
              </a:rPr>
              <a:t>Janusz Wojciechowski</a:t>
            </a:r>
            <a:r>
              <a:rPr kumimoji="0" lang="en-GB" sz="1200" b="0" i="0" u="none" strike="noStrike" kern="1200" cap="none" spc="0" normalizeH="0" baseline="0" noProof="0">
                <a:ln>
                  <a:noFill/>
                </a:ln>
                <a:solidFill>
                  <a:srgbClr val="1C726F"/>
                </a:solidFill>
                <a:effectLst/>
                <a:uLnTx/>
                <a:uFillTx/>
                <a:latin typeface="Leelawadee"/>
                <a:ea typeface="+mn-ea"/>
                <a:cs typeface="+mn-cs"/>
              </a:rPr>
              <a:t>, Agriculture</a:t>
            </a:r>
          </a:p>
          <a:p>
            <a:pPr marL="171450" marR="0" lvl="0" indent="-171450" algn="l" defTabSz="914400" rtl="0" eaLnBrk="1" fontAlgn="auto" latinLnBrk="0" hangingPunct="1">
              <a:lnSpc>
                <a:spcPct val="100000"/>
              </a:lnSpc>
              <a:spcBef>
                <a:spcPts val="300"/>
              </a:spcBef>
              <a:spcAft>
                <a:spcPts val="300"/>
              </a:spcAft>
              <a:buClr>
                <a:srgbClr val="F7B44B"/>
              </a:buClr>
              <a:buSzTx/>
              <a:buFont typeface="Leelawadee" panose="020B0502040204020203" pitchFamily="34" charset="-34"/>
              <a:buChar char="&gt;"/>
              <a:tabLst/>
              <a:defRPr/>
            </a:pPr>
            <a:r>
              <a:rPr kumimoji="0" lang="en-GB" sz="1200" b="1" i="0" u="none" strike="noStrike" kern="1200" cap="none" spc="0" normalizeH="0" baseline="0" noProof="0">
                <a:ln>
                  <a:noFill/>
                </a:ln>
                <a:solidFill>
                  <a:srgbClr val="1C726F"/>
                </a:solidFill>
                <a:effectLst/>
                <a:uLnTx/>
                <a:uFillTx/>
                <a:latin typeface="Leelawadee"/>
                <a:ea typeface="+mn-ea"/>
                <a:cs typeface="+mn-cs"/>
              </a:rPr>
              <a:t>Elisa Ferreira</a:t>
            </a:r>
            <a:r>
              <a:rPr kumimoji="0" lang="en-GB" sz="1200" b="0" i="0" u="none" strike="noStrike" kern="1200" cap="none" spc="0" normalizeH="0" baseline="0" noProof="0">
                <a:ln>
                  <a:noFill/>
                </a:ln>
                <a:solidFill>
                  <a:srgbClr val="1C726F"/>
                </a:solidFill>
                <a:effectLst/>
                <a:uLnTx/>
                <a:uFillTx/>
                <a:latin typeface="Leelawadee"/>
                <a:ea typeface="+mn-ea"/>
                <a:cs typeface="+mn-cs"/>
              </a:rPr>
              <a:t>, Cohesion and reforms</a:t>
            </a:r>
          </a:p>
        </p:txBody>
      </p:sp>
      <p:grpSp>
        <p:nvGrpSpPr>
          <p:cNvPr id="26" name="Group 25">
            <a:extLst>
              <a:ext uri="{FF2B5EF4-FFF2-40B4-BE49-F238E27FC236}">
                <a16:creationId xmlns:a16="http://schemas.microsoft.com/office/drawing/2014/main" id="{658F1532-D2F5-058A-7014-2A7432408655}"/>
              </a:ext>
            </a:extLst>
          </p:cNvPr>
          <p:cNvGrpSpPr/>
          <p:nvPr/>
        </p:nvGrpSpPr>
        <p:grpSpPr>
          <a:xfrm>
            <a:off x="838201" y="6234113"/>
            <a:ext cx="10707108" cy="462120"/>
            <a:chOff x="742446" y="6161333"/>
            <a:chExt cx="10707108" cy="462120"/>
          </a:xfrm>
        </p:grpSpPr>
        <p:sp>
          <p:nvSpPr>
            <p:cNvPr id="4" name="TextBox 3">
              <a:extLst>
                <a:ext uri="{FF2B5EF4-FFF2-40B4-BE49-F238E27FC236}">
                  <a16:creationId xmlns:a16="http://schemas.microsoft.com/office/drawing/2014/main" id="{5810FDDF-DD32-0E8C-7858-8EC1973262C7}"/>
                </a:ext>
              </a:extLst>
            </p:cNvPr>
            <p:cNvSpPr txBox="1"/>
            <p:nvPr/>
          </p:nvSpPr>
          <p:spPr>
            <a:xfrm>
              <a:off x="1181548" y="6285245"/>
              <a:ext cx="10268006" cy="238399"/>
            </a:xfrm>
            <a:prstGeom prst="rect">
              <a:avLst/>
            </a:prstGeom>
            <a:noFill/>
            <a:ln w="19050">
              <a:noFill/>
            </a:ln>
          </p:spPr>
          <p:txBody>
            <a:bodyPr wrap="square" lIns="91440" tIns="45720" rIns="91440" bIns="4572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Leelawadee"/>
                  <a:ea typeface="+mn-ea"/>
                  <a:cs typeface="+mn-cs"/>
                  <a:hlinkClick r:id="rId6"/>
                </a:rPr>
                <a:t>https://eur-lex.europa.eu/legal-content/EN/TXT/?uri=CELEX%3A52021DC0345</a:t>
              </a:r>
              <a:endParaRPr kumimoji="0" lang="en-GB" sz="900" b="1" i="0" u="none" strike="noStrike" kern="1200" cap="none" spc="0" normalizeH="0" baseline="0" noProof="0">
                <a:ln>
                  <a:noFill/>
                </a:ln>
                <a:solidFill>
                  <a:prstClr val="black"/>
                </a:solidFill>
                <a:effectLst/>
                <a:uLnTx/>
                <a:uFillTx/>
                <a:latin typeface="Leelawadee"/>
                <a:ea typeface="+mn-ea"/>
                <a:cs typeface="+mn-cs"/>
              </a:endParaRPr>
            </a:p>
          </p:txBody>
        </p:sp>
        <p:pic>
          <p:nvPicPr>
            <p:cNvPr id="24" name="Graphic 23" descr="World outline">
              <a:extLst>
                <a:ext uri="{FF2B5EF4-FFF2-40B4-BE49-F238E27FC236}">
                  <a16:creationId xmlns:a16="http://schemas.microsoft.com/office/drawing/2014/main" id="{11528CF8-9A02-B67D-DC4A-3DC1A91B86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2446" y="6161333"/>
              <a:ext cx="462120" cy="462120"/>
            </a:xfrm>
            <a:prstGeom prst="rect">
              <a:avLst/>
            </a:prstGeom>
          </p:spPr>
        </p:pic>
      </p:grpSp>
    </p:spTree>
    <p:custDataLst>
      <p:tags r:id="rId1"/>
    </p:custDataLst>
    <p:extLst>
      <p:ext uri="{BB962C8B-B14F-4D97-AF65-F5344CB8AC3E}">
        <p14:creationId xmlns:p14="http://schemas.microsoft.com/office/powerpoint/2010/main" val="136275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BF56E-47FE-3C62-A139-FC4D28359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09637-71FE-D94E-F004-DEDDE4E8E2EC}"/>
              </a:ext>
            </a:extLst>
          </p:cNvPr>
          <p:cNvSpPr>
            <a:spLocks noGrp="1"/>
          </p:cNvSpPr>
          <p:nvPr>
            <p:ph type="title"/>
          </p:nvPr>
        </p:nvSpPr>
        <p:spPr/>
        <p:txBody>
          <a:bodyPr>
            <a:normAutofit/>
          </a:bodyPr>
          <a:lstStyle/>
          <a:p>
            <a:pPr>
              <a:lnSpc>
                <a:spcPct val="100000"/>
              </a:lnSpc>
            </a:pPr>
            <a:r>
              <a:rPr lang="en-GB" sz="2400" dirty="0">
                <a:solidFill>
                  <a:srgbClr val="1C726F"/>
                </a:solidFill>
              </a:rPr>
              <a:t>The long-term vision for EU’s rural areas - Towards stronger, connected, resilient and prosperous rural areas by 2040</a:t>
            </a:r>
          </a:p>
        </p:txBody>
      </p:sp>
      <p:grpSp>
        <p:nvGrpSpPr>
          <p:cNvPr id="9" name="Group 8">
            <a:extLst>
              <a:ext uri="{FF2B5EF4-FFF2-40B4-BE49-F238E27FC236}">
                <a16:creationId xmlns:a16="http://schemas.microsoft.com/office/drawing/2014/main" id="{07D5B2CF-B1CD-EB8C-25C1-813C7B2411AA}"/>
              </a:ext>
            </a:extLst>
          </p:cNvPr>
          <p:cNvGrpSpPr/>
          <p:nvPr/>
        </p:nvGrpSpPr>
        <p:grpSpPr>
          <a:xfrm>
            <a:off x="598695" y="2044774"/>
            <a:ext cx="2139015" cy="1337003"/>
            <a:chOff x="9616273" y="4698208"/>
            <a:chExt cx="2129363" cy="1330561"/>
          </a:xfrm>
        </p:grpSpPr>
        <p:pic>
          <p:nvPicPr>
            <p:cNvPr id="5" name="Picture 8">
              <a:extLst>
                <a:ext uri="{FF2B5EF4-FFF2-40B4-BE49-F238E27FC236}">
                  <a16:creationId xmlns:a16="http://schemas.microsoft.com/office/drawing/2014/main" id="{C0D1B23C-4537-C8B8-8AB9-E55812F947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21" r="14533" b="4889"/>
            <a:stretch/>
          </p:blipFill>
          <p:spPr bwMode="auto">
            <a:xfrm>
              <a:off x="10068148" y="4698208"/>
              <a:ext cx="1225612" cy="9070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009812-534C-BC09-1629-EDFBE54E6AE9}"/>
                </a:ext>
              </a:extLst>
            </p:cNvPr>
            <p:cNvSpPr txBox="1"/>
            <p:nvPr/>
          </p:nvSpPr>
          <p:spPr>
            <a:xfrm>
              <a:off x="9616273" y="5569328"/>
              <a:ext cx="2129363" cy="45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C726F"/>
                  </a:solidFill>
                  <a:effectLst/>
                  <a:uLnTx/>
                  <a:uFillTx/>
                  <a:latin typeface="Leelawadee"/>
                  <a:ea typeface="+mn-ea"/>
                  <a:cs typeface="+mn-cs"/>
                </a:rPr>
                <a:t>European Commission 2024-2029 term</a:t>
              </a:r>
            </a:p>
          </p:txBody>
        </p:sp>
      </p:grpSp>
      <p:grpSp>
        <p:nvGrpSpPr>
          <p:cNvPr id="20" name="Group 19">
            <a:extLst>
              <a:ext uri="{FF2B5EF4-FFF2-40B4-BE49-F238E27FC236}">
                <a16:creationId xmlns:a16="http://schemas.microsoft.com/office/drawing/2014/main" id="{2303EFF5-114D-7AEB-4FD7-F7193E54F3DA}"/>
              </a:ext>
            </a:extLst>
          </p:cNvPr>
          <p:cNvGrpSpPr/>
          <p:nvPr/>
        </p:nvGrpSpPr>
        <p:grpSpPr>
          <a:xfrm>
            <a:off x="5143602" y="2044774"/>
            <a:ext cx="5622137" cy="3181135"/>
            <a:chOff x="3649957" y="3709671"/>
            <a:chExt cx="5622137" cy="3181135"/>
          </a:xfrm>
        </p:grpSpPr>
        <p:grpSp>
          <p:nvGrpSpPr>
            <p:cNvPr id="24" name="Group 23">
              <a:extLst>
                <a:ext uri="{FF2B5EF4-FFF2-40B4-BE49-F238E27FC236}">
                  <a16:creationId xmlns:a16="http://schemas.microsoft.com/office/drawing/2014/main" id="{C1628303-65E9-E273-A9FC-1DA6669BC631}"/>
                </a:ext>
              </a:extLst>
            </p:cNvPr>
            <p:cNvGrpSpPr/>
            <p:nvPr/>
          </p:nvGrpSpPr>
          <p:grpSpPr>
            <a:xfrm>
              <a:off x="6281200" y="3709671"/>
              <a:ext cx="2990894" cy="3181135"/>
              <a:chOff x="2535597" y="3129325"/>
              <a:chExt cx="2990894" cy="3181135"/>
            </a:xfrm>
          </p:grpSpPr>
          <p:sp>
            <p:nvSpPr>
              <p:cNvPr id="28" name="TextBox 27">
                <a:extLst>
                  <a:ext uri="{FF2B5EF4-FFF2-40B4-BE49-F238E27FC236}">
                    <a16:creationId xmlns:a16="http://schemas.microsoft.com/office/drawing/2014/main" id="{F9699BAC-4C51-264C-78AF-44DE3F08929B}"/>
                  </a:ext>
                </a:extLst>
              </p:cNvPr>
              <p:cNvSpPr txBox="1"/>
              <p:nvPr/>
            </p:nvSpPr>
            <p:spPr>
              <a:xfrm>
                <a:off x="2535597" y="5325575"/>
                <a:ext cx="2990894" cy="98488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a:ln>
                      <a:noFill/>
                    </a:ln>
                    <a:solidFill>
                      <a:srgbClr val="1C726F"/>
                    </a:solidFill>
                    <a:effectLst/>
                    <a:uLnTx/>
                    <a:uFillTx/>
                    <a:latin typeface="Leelawadee"/>
                    <a:ea typeface="+mn-ea"/>
                    <a:cs typeface="+mn-cs"/>
                  </a:rPr>
                  <a:t>Commissioner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a:ln>
                      <a:noFill/>
                    </a:ln>
                    <a:solidFill>
                      <a:srgbClr val="1C726F"/>
                    </a:solidFill>
                    <a:effectLst/>
                    <a:uLnTx/>
                    <a:uFillTx/>
                    <a:latin typeface="Leelawadee"/>
                    <a:ea typeface="+mn-ea"/>
                    <a:cs typeface="+mn-cs"/>
                  </a:rPr>
                  <a:t> Agriculture &amp; Food </a:t>
                </a:r>
                <a:endParaRPr kumimoji="0" lang="en-US" sz="1800" b="0" i="0" u="none" strike="noStrike" kern="1200" cap="none" spc="0" normalizeH="0" baseline="0" noProof="0">
                  <a:ln>
                    <a:noFill/>
                  </a:ln>
                  <a:solidFill>
                    <a:srgbClr val="1C726F"/>
                  </a:solidFill>
                  <a:effectLst/>
                  <a:uLnTx/>
                  <a:uFillTx/>
                  <a:latin typeface="Leelawadee"/>
                  <a:ea typeface="+mn-ea"/>
                  <a:cs typeface="+mn-cs"/>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a:ln>
                      <a:noFill/>
                    </a:ln>
                    <a:solidFill>
                      <a:srgbClr val="F7B44B"/>
                    </a:solidFill>
                    <a:effectLst/>
                    <a:uLnTx/>
                    <a:uFillTx/>
                    <a:latin typeface="Leelawadee"/>
                    <a:ea typeface="+mn-ea"/>
                    <a:cs typeface="+mn-cs"/>
                  </a:rPr>
                  <a:t>Christophe Hansen</a:t>
                </a:r>
              </a:p>
            </p:txBody>
          </p:sp>
          <p:pic>
            <p:nvPicPr>
              <p:cNvPr id="29" name="Picture 6">
                <a:extLst>
                  <a:ext uri="{FF2B5EF4-FFF2-40B4-BE49-F238E27FC236}">
                    <a16:creationId xmlns:a16="http://schemas.microsoft.com/office/drawing/2014/main" id="{66273231-F0B5-E06C-042C-5606C9C733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97" b="397"/>
              <a:stretch/>
            </p:blipFill>
            <p:spPr bwMode="auto">
              <a:xfrm>
                <a:off x="2961536" y="3129325"/>
                <a:ext cx="2139016" cy="213901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A6A28EBD-A07F-CE92-8B11-265D469B7B5F}"/>
                </a:ext>
              </a:extLst>
            </p:cNvPr>
            <p:cNvGrpSpPr/>
            <p:nvPr/>
          </p:nvGrpSpPr>
          <p:grpSpPr>
            <a:xfrm>
              <a:off x="3649957" y="3710489"/>
              <a:ext cx="2780105" cy="3103373"/>
              <a:chOff x="512199" y="3090158"/>
              <a:chExt cx="2780105" cy="3103373"/>
            </a:xfrm>
          </p:grpSpPr>
          <p:sp>
            <p:nvSpPr>
              <p:cNvPr id="26" name="TextBox 25">
                <a:extLst>
                  <a:ext uri="{FF2B5EF4-FFF2-40B4-BE49-F238E27FC236}">
                    <a16:creationId xmlns:a16="http://schemas.microsoft.com/office/drawing/2014/main" id="{49FDB035-127C-9308-D8E9-998E56E43113}"/>
                  </a:ext>
                </a:extLst>
              </p:cNvPr>
              <p:cNvSpPr txBox="1"/>
              <p:nvPr/>
            </p:nvSpPr>
            <p:spPr>
              <a:xfrm>
                <a:off x="512199" y="5285590"/>
                <a:ext cx="2780105" cy="907941"/>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a:ln>
                      <a:noFill/>
                    </a:ln>
                    <a:solidFill>
                      <a:srgbClr val="1C726F"/>
                    </a:solidFill>
                    <a:effectLst/>
                    <a:uLnTx/>
                    <a:uFillTx/>
                    <a:latin typeface="Leelawadee"/>
                    <a:ea typeface="+mn-ea"/>
                    <a:cs typeface="+mn-cs"/>
                  </a:rPr>
                  <a:t>Executive Vice-President Cohesion &amp; reforms </a:t>
                </a:r>
                <a:endParaRPr kumimoji="0" lang="en-GB" sz="1600" b="1" i="0" u="none" strike="noStrike" kern="1200" cap="none" spc="0" normalizeH="0" baseline="0" noProof="0">
                  <a:ln>
                    <a:noFill/>
                  </a:ln>
                  <a:solidFill>
                    <a:srgbClr val="1C726F"/>
                  </a:solidFill>
                  <a:effectLst/>
                  <a:uLnTx/>
                  <a:uFillTx/>
                  <a:latin typeface="Leelawadee"/>
                  <a:ea typeface="+mn-ea"/>
                  <a:cs typeface="Leelawadee"/>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a:ln>
                      <a:noFill/>
                    </a:ln>
                    <a:solidFill>
                      <a:srgbClr val="F7B44B"/>
                    </a:solidFill>
                    <a:effectLst/>
                    <a:uLnTx/>
                    <a:uFillTx/>
                    <a:latin typeface="Leelawadee"/>
                    <a:ea typeface="+mn-ea"/>
                    <a:cs typeface="+mn-cs"/>
                  </a:rPr>
                  <a:t>Raffaele </a:t>
                </a:r>
                <a:r>
                  <a:rPr kumimoji="0" lang="en-GB" sz="1600" b="1" i="0" u="none" strike="noStrike" kern="1200" cap="none" spc="0" normalizeH="0" baseline="0" noProof="0" err="1">
                    <a:ln>
                      <a:noFill/>
                    </a:ln>
                    <a:solidFill>
                      <a:srgbClr val="F7B44B"/>
                    </a:solidFill>
                    <a:effectLst/>
                    <a:uLnTx/>
                    <a:uFillTx/>
                    <a:latin typeface="Leelawadee"/>
                    <a:ea typeface="+mn-ea"/>
                    <a:cs typeface="+mn-cs"/>
                  </a:rPr>
                  <a:t>Fitto</a:t>
                </a:r>
                <a:endParaRPr kumimoji="0" lang="en-GB" sz="1600" b="1" i="0" u="none" strike="noStrike" kern="1200" cap="none" spc="0" normalizeH="0" baseline="0" noProof="0">
                  <a:ln>
                    <a:noFill/>
                  </a:ln>
                  <a:solidFill>
                    <a:srgbClr val="F7B44B"/>
                  </a:solidFill>
                  <a:effectLst/>
                  <a:uLnTx/>
                  <a:uFillTx/>
                  <a:latin typeface="Leelawadee"/>
                  <a:ea typeface="+mn-ea"/>
                  <a:cs typeface="+mn-cs"/>
                </a:endParaRPr>
              </a:p>
            </p:txBody>
          </p:sp>
          <p:pic>
            <p:nvPicPr>
              <p:cNvPr id="27" name="Picture 2">
                <a:extLst>
                  <a:ext uri="{FF2B5EF4-FFF2-40B4-BE49-F238E27FC236}">
                    <a16:creationId xmlns:a16="http://schemas.microsoft.com/office/drawing/2014/main" id="{B39FB54B-54DD-3936-04FB-003C0F0232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32743" y="3090158"/>
                <a:ext cx="2139016" cy="213901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grpSp>
      </p:grpSp>
      <p:grpSp>
        <p:nvGrpSpPr>
          <p:cNvPr id="30" name="Group 29">
            <a:extLst>
              <a:ext uri="{FF2B5EF4-FFF2-40B4-BE49-F238E27FC236}">
                <a16:creationId xmlns:a16="http://schemas.microsoft.com/office/drawing/2014/main" id="{7322B929-F744-5B97-909F-9449691F70AE}"/>
              </a:ext>
            </a:extLst>
          </p:cNvPr>
          <p:cNvGrpSpPr/>
          <p:nvPr/>
        </p:nvGrpSpPr>
        <p:grpSpPr>
          <a:xfrm>
            <a:off x="940665" y="1452084"/>
            <a:ext cx="3642714" cy="340565"/>
            <a:chOff x="1565212" y="2322784"/>
            <a:chExt cx="3050908" cy="340565"/>
          </a:xfrm>
        </p:grpSpPr>
        <p:cxnSp>
          <p:nvCxnSpPr>
            <p:cNvPr id="31" name="Straight Connector 30">
              <a:extLst>
                <a:ext uri="{FF2B5EF4-FFF2-40B4-BE49-F238E27FC236}">
                  <a16:creationId xmlns:a16="http://schemas.microsoft.com/office/drawing/2014/main" id="{7A96B2FB-81AB-DAD2-B76E-3A3719855D73}"/>
                </a:ext>
              </a:extLst>
            </p:cNvPr>
            <p:cNvCxnSpPr>
              <a:cxnSpLocks/>
            </p:cNvCxnSpPr>
            <p:nvPr/>
          </p:nvCxnSpPr>
          <p:spPr>
            <a:xfrm>
              <a:off x="1565212" y="2663349"/>
              <a:ext cx="1663855" cy="0"/>
            </a:xfrm>
            <a:prstGeom prst="line">
              <a:avLst/>
            </a:prstGeom>
            <a:ln w="19050">
              <a:solidFill>
                <a:srgbClr val="F7B44B"/>
              </a:solidFill>
            </a:ln>
          </p:spPr>
          <p:style>
            <a:lnRef idx="1">
              <a:schemeClr val="accent1"/>
            </a:lnRef>
            <a:fillRef idx="0">
              <a:schemeClr val="accent1"/>
            </a:fillRef>
            <a:effectRef idx="0">
              <a:schemeClr val="accent1"/>
            </a:effectRef>
            <a:fontRef idx="minor">
              <a:schemeClr val="tx1"/>
            </a:fontRef>
          </p:style>
        </p:cxnSp>
        <p:sp>
          <p:nvSpPr>
            <p:cNvPr id="32" name="TextBox 13">
              <a:extLst>
                <a:ext uri="{FF2B5EF4-FFF2-40B4-BE49-F238E27FC236}">
                  <a16:creationId xmlns:a16="http://schemas.microsoft.com/office/drawing/2014/main" id="{E08287C1-93AA-3A2B-EA1F-AB3A550919BA}"/>
                </a:ext>
              </a:extLst>
            </p:cNvPr>
            <p:cNvSpPr txBox="1"/>
            <p:nvPr/>
          </p:nvSpPr>
          <p:spPr>
            <a:xfrm>
              <a:off x="1575811" y="2322784"/>
              <a:ext cx="3040309" cy="24622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1C726F"/>
                  </a:solidFill>
                  <a:effectLst/>
                  <a:uLnTx/>
                  <a:uFillTx/>
                  <a:latin typeface="Leelawadee"/>
                  <a:ea typeface="Barlow Medium"/>
                  <a:cs typeface="Barlow Medium"/>
                  <a:sym typeface="Barlow Medium"/>
                </a:rPr>
                <a:t>The rural vision now</a:t>
              </a:r>
            </a:p>
          </p:txBody>
        </p:sp>
      </p:grpSp>
      <p:sp>
        <p:nvSpPr>
          <p:cNvPr id="33" name="TextBox 32">
            <a:extLst>
              <a:ext uri="{FF2B5EF4-FFF2-40B4-BE49-F238E27FC236}">
                <a16:creationId xmlns:a16="http://schemas.microsoft.com/office/drawing/2014/main" id="{F5C1B0CA-08B6-B1D2-7609-2FC2F17D0BE8}"/>
              </a:ext>
            </a:extLst>
          </p:cNvPr>
          <p:cNvSpPr txBox="1"/>
          <p:nvPr/>
        </p:nvSpPr>
        <p:spPr>
          <a:xfrm>
            <a:off x="1174828" y="5976415"/>
            <a:ext cx="9523556" cy="497637"/>
          </a:xfrm>
          <a:prstGeom prst="rect">
            <a:avLst/>
          </a:prstGeom>
          <a:noFill/>
          <a:ln w="19050">
            <a:noFill/>
          </a:ln>
        </p:spPr>
        <p:txBody>
          <a:bodyPr wrap="square" lIns="91440" tIns="45720" rIns="91440" bIns="4572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eelawadee"/>
                <a:ea typeface="+mn-ea"/>
                <a:cs typeface="+mn-cs"/>
                <a:hlinkClick r:id="rId7"/>
              </a:rPr>
              <a:t>European Commission Communication</a:t>
            </a:r>
            <a:r>
              <a:rPr kumimoji="0" lang="en-GB" sz="1200" b="1" i="0" u="none" strike="noStrike" kern="1200" cap="none" spc="0" normalizeH="0" baseline="0" noProof="0">
                <a:ln>
                  <a:noFill/>
                </a:ln>
                <a:solidFill>
                  <a:prstClr val="black"/>
                </a:solidFill>
                <a:effectLst/>
                <a:uLnTx/>
                <a:uFillTx/>
                <a:latin typeface="Leelawadee"/>
                <a:ea typeface="+mn-ea"/>
                <a:cs typeface="+mn-cs"/>
              </a:rPr>
              <a:t>: A long-term Vision for the EU's Rural Areas - Towards stronger, connected, resilient and prosperous rural areas by 2040 (June 2021)</a:t>
            </a:r>
          </a:p>
        </p:txBody>
      </p:sp>
      <p:grpSp>
        <p:nvGrpSpPr>
          <p:cNvPr id="34" name="Group 33">
            <a:extLst>
              <a:ext uri="{FF2B5EF4-FFF2-40B4-BE49-F238E27FC236}">
                <a16:creationId xmlns:a16="http://schemas.microsoft.com/office/drawing/2014/main" id="{FF0D521E-4B6B-0F47-C6FC-A8AB9A4E7651}"/>
              </a:ext>
            </a:extLst>
          </p:cNvPr>
          <p:cNvGrpSpPr>
            <a:grpSpLocks noChangeAspect="1"/>
          </p:cNvGrpSpPr>
          <p:nvPr/>
        </p:nvGrpSpPr>
        <p:grpSpPr>
          <a:xfrm>
            <a:off x="680219" y="6012387"/>
            <a:ext cx="469142" cy="461665"/>
            <a:chOff x="7850409" y="1456152"/>
            <a:chExt cx="554153" cy="554153"/>
          </a:xfrm>
        </p:grpSpPr>
        <p:sp>
          <p:nvSpPr>
            <p:cNvPr id="35" name="Oval 34">
              <a:extLst>
                <a:ext uri="{FF2B5EF4-FFF2-40B4-BE49-F238E27FC236}">
                  <a16:creationId xmlns:a16="http://schemas.microsoft.com/office/drawing/2014/main" id="{85CA5362-B869-CCA4-67A7-54B6B07DB1F9}"/>
                </a:ext>
              </a:extLst>
            </p:cNvPr>
            <p:cNvSpPr>
              <a:spLocks noChangeAspect="1"/>
            </p:cNvSpPr>
            <p:nvPr/>
          </p:nvSpPr>
          <p:spPr>
            <a:xfrm>
              <a:off x="7850409" y="1456152"/>
              <a:ext cx="554153" cy="55415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eelawadee"/>
                <a:ea typeface="+mn-ea"/>
                <a:cs typeface="+mn-cs"/>
              </a:endParaRPr>
            </a:p>
          </p:txBody>
        </p:sp>
        <p:pic>
          <p:nvPicPr>
            <p:cNvPr id="36" name="Graphic 35" descr="Document with solid fill">
              <a:extLst>
                <a:ext uri="{FF2B5EF4-FFF2-40B4-BE49-F238E27FC236}">
                  <a16:creationId xmlns:a16="http://schemas.microsoft.com/office/drawing/2014/main" id="{D3F6D9D2-4A75-881C-ED91-F0A39BCB4B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31850" y="1530357"/>
              <a:ext cx="410936" cy="410936"/>
            </a:xfrm>
            <a:prstGeom prst="rect">
              <a:avLst/>
            </a:prstGeom>
          </p:spPr>
        </p:pic>
      </p:grpSp>
      <p:pic>
        <p:nvPicPr>
          <p:cNvPr id="3" name="Picture 2" descr="A collage of people in different poses&#10;&#10;AI-generated content may be incorrect.">
            <a:extLst>
              <a:ext uri="{FF2B5EF4-FFF2-40B4-BE49-F238E27FC236}">
                <a16:creationId xmlns:a16="http://schemas.microsoft.com/office/drawing/2014/main" id="{32A66DBE-6C75-DC22-6763-FAB76EF6EF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202" y="3618554"/>
            <a:ext cx="3441698" cy="1899706"/>
          </a:xfrm>
          <a:prstGeom prst="rect">
            <a:avLst/>
          </a:prstGeom>
        </p:spPr>
      </p:pic>
    </p:spTree>
    <p:custDataLst>
      <p:tags r:id="rId1"/>
    </p:custDataLst>
    <p:extLst>
      <p:ext uri="{BB962C8B-B14F-4D97-AF65-F5344CB8AC3E}">
        <p14:creationId xmlns:p14="http://schemas.microsoft.com/office/powerpoint/2010/main" val="2843129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E86479-7632-C63E-6A1C-82C32F1C81A9}"/>
              </a:ext>
            </a:extLst>
          </p:cNvPr>
          <p:cNvSpPr txBox="1">
            <a:spLocks/>
          </p:cNvSpPr>
          <p:nvPr/>
        </p:nvSpPr>
        <p:spPr>
          <a:xfrm>
            <a:off x="838201" y="136525"/>
            <a:ext cx="9651999" cy="120125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b="1" kern="1200">
                <a:solidFill>
                  <a:schemeClr val="tx2">
                    <a:lumMod val="50000"/>
                  </a:schemeClr>
                </a:solidFill>
                <a:latin typeface="Leelawadee" panose="020B0502040204020203" pitchFamily="34" charset="-34"/>
                <a:ea typeface="+mj-ea"/>
                <a:cs typeface="Leelawadee" panose="020B0502040204020203" pitchFamily="34" charset="-34"/>
              </a:defRPr>
            </a:lvl1pPr>
          </a:lstStyle>
          <a:p>
            <a:pPr marL="0" marR="0" lvl="0" indent="0" algn="l" defTabSz="914400" rtl="0" eaLnBrk="1" fontAlgn="auto" latinLnBrk="0" hangingPunct="1">
              <a:lnSpc>
                <a:spcPct val="150000"/>
              </a:lnSpc>
              <a:spcBef>
                <a:spcPts val="600"/>
              </a:spcBef>
              <a:spcAft>
                <a:spcPts val="0"/>
              </a:spcAft>
              <a:buClrTx/>
              <a:buSzTx/>
              <a:buFontTx/>
              <a:buNone/>
              <a:tabLst>
                <a:tab pos="1878013" algn="l"/>
              </a:tabLst>
              <a:defRPr/>
            </a:pPr>
            <a:r>
              <a:rPr kumimoji="0" lang="en-GB" sz="2700" b="1" i="0" u="none" strike="noStrike" kern="1200" cap="none" spc="0" normalizeH="0" baseline="0" noProof="0" dirty="0">
                <a:ln>
                  <a:noFill/>
                </a:ln>
                <a:solidFill>
                  <a:srgbClr val="1C726F"/>
                </a:solidFill>
                <a:effectLst/>
                <a:uLnTx/>
                <a:uFillTx/>
                <a:latin typeface="Leelawadee"/>
                <a:ea typeface="+mj-ea"/>
                <a:cs typeface="Leelawadee"/>
              </a:rPr>
              <a:t>A new vision for agriculture and food, support for rural areas (Feb 2025) </a:t>
            </a:r>
          </a:p>
          <a:p>
            <a:pPr marL="0" marR="0" lvl="0" indent="0" algn="l" defTabSz="914400" rtl="0" eaLnBrk="1" fontAlgn="auto" latinLnBrk="0" hangingPunct="1">
              <a:lnSpc>
                <a:spcPct val="100000"/>
              </a:lnSpc>
              <a:spcBef>
                <a:spcPts val="600"/>
              </a:spcBef>
              <a:spcAft>
                <a:spcPts val="0"/>
              </a:spcAft>
              <a:buClrTx/>
              <a:buSzTx/>
              <a:buFontTx/>
              <a:buNone/>
              <a:tabLst>
                <a:tab pos="1878013" algn="l"/>
              </a:tabLst>
              <a:defRPr/>
            </a:pPr>
            <a:r>
              <a:rPr kumimoji="0" lang="en-GB" sz="2000" b="1" i="0" u="none" strike="noStrike" kern="1200" cap="none" spc="0" normalizeH="0" baseline="0" noProof="0" dirty="0">
                <a:ln>
                  <a:noFill/>
                </a:ln>
                <a:solidFill>
                  <a:srgbClr val="F7B44B"/>
                </a:solidFill>
                <a:effectLst/>
                <a:uLnTx/>
                <a:uFillTx/>
                <a:latin typeface="Leelawadee" panose="020B0502040204020203" pitchFamily="34" charset="-34"/>
                <a:ea typeface="+mj-ea"/>
                <a:cs typeface="Leelawadee" panose="020B0502040204020203" pitchFamily="34" charset="-34"/>
              </a:rPr>
              <a:t>Working in synergies with the rural vision 2040</a:t>
            </a:r>
          </a:p>
        </p:txBody>
      </p:sp>
      <p:grpSp>
        <p:nvGrpSpPr>
          <p:cNvPr id="4" name="Group 3">
            <a:extLst>
              <a:ext uri="{FF2B5EF4-FFF2-40B4-BE49-F238E27FC236}">
                <a16:creationId xmlns:a16="http://schemas.microsoft.com/office/drawing/2014/main" id="{1B229DFD-D435-7DCD-727E-70688E8516DC}"/>
              </a:ext>
            </a:extLst>
          </p:cNvPr>
          <p:cNvGrpSpPr/>
          <p:nvPr/>
        </p:nvGrpSpPr>
        <p:grpSpPr>
          <a:xfrm>
            <a:off x="1058795" y="1826957"/>
            <a:ext cx="3630059" cy="340565"/>
            <a:chOff x="1007296" y="1789927"/>
            <a:chExt cx="3630059" cy="340565"/>
          </a:xfrm>
        </p:grpSpPr>
        <p:cxnSp>
          <p:nvCxnSpPr>
            <p:cNvPr id="21" name="Straight Connector 20">
              <a:extLst>
                <a:ext uri="{FF2B5EF4-FFF2-40B4-BE49-F238E27FC236}">
                  <a16:creationId xmlns:a16="http://schemas.microsoft.com/office/drawing/2014/main" id="{F9AC4B71-91D8-888E-80F6-AFC7430383A5}"/>
                </a:ext>
              </a:extLst>
            </p:cNvPr>
            <p:cNvCxnSpPr>
              <a:cxnSpLocks/>
            </p:cNvCxnSpPr>
            <p:nvPr/>
          </p:nvCxnSpPr>
          <p:spPr>
            <a:xfrm>
              <a:off x="1007341" y="2130492"/>
              <a:ext cx="1951759" cy="0"/>
            </a:xfrm>
            <a:prstGeom prst="line">
              <a:avLst/>
            </a:prstGeom>
            <a:ln w="19050">
              <a:solidFill>
                <a:srgbClr val="F7B44B"/>
              </a:solidFill>
            </a:ln>
          </p:spPr>
          <p:style>
            <a:lnRef idx="1">
              <a:schemeClr val="accent1"/>
            </a:lnRef>
            <a:fillRef idx="0">
              <a:schemeClr val="accent1"/>
            </a:fillRef>
            <a:effectRef idx="0">
              <a:schemeClr val="accent1"/>
            </a:effectRef>
            <a:fontRef idx="minor">
              <a:schemeClr val="tx1"/>
            </a:fontRef>
          </p:style>
        </p:cxnSp>
        <p:sp>
          <p:nvSpPr>
            <p:cNvPr id="22" name="TextBox 13">
              <a:extLst>
                <a:ext uri="{FF2B5EF4-FFF2-40B4-BE49-F238E27FC236}">
                  <a16:creationId xmlns:a16="http://schemas.microsoft.com/office/drawing/2014/main" id="{A7F67338-4348-FC48-8D8F-2878C2DDD86F}"/>
                </a:ext>
              </a:extLst>
            </p:cNvPr>
            <p:cNvSpPr txBox="1"/>
            <p:nvPr/>
          </p:nvSpPr>
          <p:spPr>
            <a:xfrm>
              <a:off x="1007296" y="1789927"/>
              <a:ext cx="3630059" cy="24622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C726F"/>
                  </a:solidFill>
                  <a:effectLst/>
                  <a:uLnTx/>
                  <a:uFillTx/>
                  <a:latin typeface="Leelawadee"/>
                  <a:ea typeface="Barlow Medium"/>
                  <a:cs typeface="Barlow Medium"/>
                  <a:sym typeface="Barlow Medium"/>
                </a:rPr>
                <a:t>Four priority areas</a:t>
              </a:r>
            </a:p>
          </p:txBody>
        </p:sp>
      </p:grpSp>
      <p:grpSp>
        <p:nvGrpSpPr>
          <p:cNvPr id="46" name="Group 45">
            <a:extLst>
              <a:ext uri="{FF2B5EF4-FFF2-40B4-BE49-F238E27FC236}">
                <a16:creationId xmlns:a16="http://schemas.microsoft.com/office/drawing/2014/main" id="{148B1F00-BEEE-5129-C588-E9F0D4732426}"/>
              </a:ext>
            </a:extLst>
          </p:cNvPr>
          <p:cNvGrpSpPr/>
          <p:nvPr/>
        </p:nvGrpSpPr>
        <p:grpSpPr>
          <a:xfrm>
            <a:off x="838201" y="6389779"/>
            <a:ext cx="6892149" cy="331696"/>
            <a:chOff x="838201" y="6389779"/>
            <a:chExt cx="6892149" cy="331696"/>
          </a:xfrm>
        </p:grpSpPr>
        <p:pic>
          <p:nvPicPr>
            <p:cNvPr id="41" name="Graphic 40" descr="World outline">
              <a:extLst>
                <a:ext uri="{FF2B5EF4-FFF2-40B4-BE49-F238E27FC236}">
                  <a16:creationId xmlns:a16="http://schemas.microsoft.com/office/drawing/2014/main" id="{D7577CF1-90EE-F564-9DED-810D2E0411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1" y="6389779"/>
              <a:ext cx="331696" cy="331696"/>
            </a:xfrm>
            <a:prstGeom prst="rect">
              <a:avLst/>
            </a:prstGeom>
          </p:spPr>
        </p:pic>
        <p:sp>
          <p:nvSpPr>
            <p:cNvPr id="45" name="TextBox 44">
              <a:extLst>
                <a:ext uri="{FF2B5EF4-FFF2-40B4-BE49-F238E27FC236}">
                  <a16:creationId xmlns:a16="http://schemas.microsoft.com/office/drawing/2014/main" id="{14FE8B60-F7DA-65D3-FD91-D8E2FDF26C53}"/>
                </a:ext>
              </a:extLst>
            </p:cNvPr>
            <p:cNvSpPr txBox="1"/>
            <p:nvPr/>
          </p:nvSpPr>
          <p:spPr>
            <a:xfrm>
              <a:off x="1169897" y="6407487"/>
              <a:ext cx="656045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Leelawadee"/>
                  <a:ea typeface="+mn-ea"/>
                  <a:cs typeface="+mn-cs"/>
                  <a:hlinkClick r:id="rId6"/>
                </a:rPr>
                <a:t>https://agriculture.ec.europa.eu/overview-vision-agriculture-food/vision-agriculture-and-food_en</a:t>
              </a:r>
              <a:r>
                <a:rPr kumimoji="0" lang="en-GB" sz="1100" b="0" i="0" u="none" strike="noStrike" kern="1200" cap="none" spc="0" normalizeH="0" baseline="0" noProof="0">
                  <a:ln>
                    <a:noFill/>
                  </a:ln>
                  <a:solidFill>
                    <a:prstClr val="black"/>
                  </a:solidFill>
                  <a:effectLst/>
                  <a:uLnTx/>
                  <a:uFillTx/>
                  <a:latin typeface="Leelawadee"/>
                  <a:ea typeface="+mn-ea"/>
                  <a:cs typeface="+mn-cs"/>
                </a:rPr>
                <a:t> </a:t>
              </a:r>
            </a:p>
          </p:txBody>
        </p:sp>
      </p:grpSp>
      <p:grpSp>
        <p:nvGrpSpPr>
          <p:cNvPr id="35" name="Group 34">
            <a:extLst>
              <a:ext uri="{FF2B5EF4-FFF2-40B4-BE49-F238E27FC236}">
                <a16:creationId xmlns:a16="http://schemas.microsoft.com/office/drawing/2014/main" id="{1F875577-5B0F-04C6-ED81-1CFA4994660F}"/>
              </a:ext>
            </a:extLst>
          </p:cNvPr>
          <p:cNvGrpSpPr/>
          <p:nvPr/>
        </p:nvGrpSpPr>
        <p:grpSpPr>
          <a:xfrm>
            <a:off x="839387" y="4010240"/>
            <a:ext cx="3622323" cy="1499121"/>
            <a:chOff x="535801" y="4325050"/>
            <a:chExt cx="3622323" cy="1499121"/>
          </a:xfrm>
        </p:grpSpPr>
        <p:sp>
          <p:nvSpPr>
            <p:cNvPr id="5" name="TextBox 4">
              <a:extLst>
                <a:ext uri="{FF2B5EF4-FFF2-40B4-BE49-F238E27FC236}">
                  <a16:creationId xmlns:a16="http://schemas.microsoft.com/office/drawing/2014/main" id="{AD44E157-F514-5832-FD29-FBF922C0AB36}"/>
                </a:ext>
              </a:extLst>
            </p:cNvPr>
            <p:cNvSpPr txBox="1"/>
            <p:nvPr/>
          </p:nvSpPr>
          <p:spPr>
            <a:xfrm>
              <a:off x="2062252" y="5085507"/>
              <a:ext cx="2095872"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C726F"/>
                  </a:solidFill>
                  <a:effectLst/>
                  <a:uLnTx/>
                  <a:uFillTx/>
                  <a:latin typeface="Leelawadee"/>
                  <a:ea typeface="+mn-ea"/>
                  <a:cs typeface="+mn-cs"/>
                </a:rPr>
                <a:t>Commissioner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C726F"/>
                  </a:solidFill>
                  <a:effectLst/>
                  <a:uLnTx/>
                  <a:uFillTx/>
                  <a:latin typeface="Leelawadee"/>
                  <a:ea typeface="+mn-ea"/>
                  <a:cs typeface="+mn-cs"/>
                </a:rPr>
                <a:t> Agriculture &amp; Food </a:t>
              </a:r>
              <a:endParaRPr kumimoji="0" lang="en-US" sz="1400" b="0" i="0" u="none" strike="noStrike" kern="1200" cap="none" spc="0" normalizeH="0" baseline="0" noProof="0" dirty="0">
                <a:ln>
                  <a:noFill/>
                </a:ln>
                <a:solidFill>
                  <a:srgbClr val="1C726F"/>
                </a:solidFill>
                <a:effectLst/>
                <a:uLnTx/>
                <a:uFillTx/>
                <a:latin typeface="Leelawade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7B44B"/>
                  </a:solidFill>
                  <a:effectLst/>
                  <a:uLnTx/>
                  <a:uFillTx/>
                  <a:latin typeface="Leelawadee"/>
                  <a:ea typeface="+mn-ea"/>
                  <a:cs typeface="+mn-cs"/>
                </a:rPr>
                <a:t>Christophe Hansen</a:t>
              </a:r>
            </a:p>
          </p:txBody>
        </p:sp>
        <p:pic>
          <p:nvPicPr>
            <p:cNvPr id="6" name="Picture 6">
              <a:extLst>
                <a:ext uri="{FF2B5EF4-FFF2-40B4-BE49-F238E27FC236}">
                  <a16:creationId xmlns:a16="http://schemas.microsoft.com/office/drawing/2014/main" id="{663D4C84-ACD6-45EE-95D1-8559AB296C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97" b="397"/>
            <a:stretch/>
          </p:blipFill>
          <p:spPr bwMode="auto">
            <a:xfrm>
              <a:off x="535801" y="4325050"/>
              <a:ext cx="1498918" cy="149891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grpSp>
      <p:sp>
        <p:nvSpPr>
          <p:cNvPr id="8" name="Content Placeholder 2">
            <a:extLst>
              <a:ext uri="{FF2B5EF4-FFF2-40B4-BE49-F238E27FC236}">
                <a16:creationId xmlns:a16="http://schemas.microsoft.com/office/drawing/2014/main" id="{0F4C4A94-98D4-8812-1996-43DF6E8E3B6E}"/>
              </a:ext>
            </a:extLst>
          </p:cNvPr>
          <p:cNvSpPr>
            <a:spLocks noGrp="1"/>
          </p:cNvSpPr>
          <p:nvPr>
            <p:ph idx="1"/>
          </p:nvPr>
        </p:nvSpPr>
        <p:spPr>
          <a:xfrm>
            <a:off x="6221529" y="2385732"/>
            <a:ext cx="5277631" cy="3278045"/>
          </a:xfrm>
        </p:spPr>
        <p:txBody>
          <a:bodyPr>
            <a:noAutofit/>
          </a:bodyPr>
          <a:lstStyle/>
          <a:p>
            <a:pPr>
              <a:spcBef>
                <a:spcPts val="300"/>
              </a:spcBef>
              <a:buClr>
                <a:srgbClr val="F7B44B"/>
              </a:buClr>
              <a:buFont typeface="Leelawadee" panose="020B0502040204020203" pitchFamily="34" charset="-34"/>
              <a:buChar char="&gt;"/>
            </a:pPr>
            <a:r>
              <a:rPr lang="en-US" sz="1500" dirty="0">
                <a:solidFill>
                  <a:srgbClr val="1C726F"/>
                </a:solidFill>
              </a:rPr>
              <a:t>Enhance</a:t>
            </a:r>
            <a:r>
              <a:rPr lang="en-US" sz="1500" b="1" dirty="0">
                <a:solidFill>
                  <a:srgbClr val="1C726F"/>
                </a:solidFill>
              </a:rPr>
              <a:t> synergies and complementarities</a:t>
            </a:r>
            <a:endParaRPr lang="en-US" sz="1500" dirty="0">
              <a:solidFill>
                <a:srgbClr val="1C726F"/>
              </a:solidFill>
            </a:endParaRPr>
          </a:p>
          <a:p>
            <a:pPr>
              <a:spcBef>
                <a:spcPts val="300"/>
              </a:spcBef>
              <a:buClr>
                <a:srgbClr val="F7B44B"/>
              </a:buClr>
              <a:buFont typeface="Leelawadee" panose="020B0502040204020203" pitchFamily="34" charset="-34"/>
              <a:buChar char="&gt;"/>
            </a:pPr>
            <a:r>
              <a:rPr lang="en-US" sz="1500" b="1" dirty="0">
                <a:solidFill>
                  <a:srgbClr val="1C726F"/>
                </a:solidFill>
              </a:rPr>
              <a:t>EU Rural Action Plan update in 2025</a:t>
            </a:r>
          </a:p>
          <a:p>
            <a:pPr>
              <a:spcBef>
                <a:spcPts val="300"/>
              </a:spcBef>
              <a:buClr>
                <a:srgbClr val="F7B44B"/>
              </a:buClr>
              <a:buFont typeface="Leelawadee" panose="020B0502040204020203" pitchFamily="34" charset="-34"/>
              <a:buChar char="&gt;"/>
            </a:pPr>
            <a:r>
              <a:rPr lang="en-US" sz="1500" dirty="0">
                <a:solidFill>
                  <a:srgbClr val="1C726F"/>
                </a:solidFill>
              </a:rPr>
              <a:t>Strengthen the </a:t>
            </a:r>
            <a:r>
              <a:rPr lang="en-US" sz="1500" b="1" dirty="0">
                <a:solidFill>
                  <a:srgbClr val="1C726F"/>
                </a:solidFill>
              </a:rPr>
              <a:t>Rural Pact </a:t>
            </a:r>
          </a:p>
          <a:p>
            <a:pPr>
              <a:spcBef>
                <a:spcPts val="300"/>
              </a:spcBef>
              <a:buClr>
                <a:srgbClr val="F7B44B"/>
              </a:buClr>
              <a:buFont typeface="Leelawadee" panose="020B0502040204020203" pitchFamily="34" charset="-34"/>
              <a:buChar char="&gt;"/>
            </a:pPr>
            <a:r>
              <a:rPr lang="en-US" sz="1500" dirty="0">
                <a:solidFill>
                  <a:srgbClr val="1C726F"/>
                </a:solidFill>
              </a:rPr>
              <a:t>Further </a:t>
            </a:r>
            <a:r>
              <a:rPr lang="en-US" sz="1500" dirty="0" err="1">
                <a:solidFill>
                  <a:srgbClr val="1C726F"/>
                </a:solidFill>
              </a:rPr>
              <a:t>operationalise</a:t>
            </a:r>
            <a:r>
              <a:rPr lang="en-US" sz="1500" dirty="0">
                <a:solidFill>
                  <a:srgbClr val="1C726F"/>
                </a:solidFill>
              </a:rPr>
              <a:t> the </a:t>
            </a:r>
            <a:r>
              <a:rPr lang="en-US" sz="1500" b="1" dirty="0">
                <a:solidFill>
                  <a:srgbClr val="1C726F"/>
                </a:solidFill>
              </a:rPr>
              <a:t>rural proofing </a:t>
            </a:r>
            <a:r>
              <a:rPr lang="en-US" sz="1500" dirty="0">
                <a:solidFill>
                  <a:srgbClr val="1C726F"/>
                </a:solidFill>
              </a:rPr>
              <a:t>principle</a:t>
            </a:r>
          </a:p>
          <a:p>
            <a:pPr>
              <a:spcBef>
                <a:spcPts val="300"/>
              </a:spcBef>
              <a:buClr>
                <a:srgbClr val="F7B44B"/>
              </a:buClr>
              <a:buFont typeface="Leelawadee" panose="020B0502040204020203" pitchFamily="34" charset="-34"/>
              <a:buChar char="&gt;"/>
            </a:pPr>
            <a:r>
              <a:rPr lang="en-US" sz="1500" dirty="0">
                <a:solidFill>
                  <a:srgbClr val="1C726F"/>
                </a:solidFill>
              </a:rPr>
              <a:t>Strengthen </a:t>
            </a:r>
            <a:r>
              <a:rPr lang="en-US" sz="1500" b="1" dirty="0">
                <a:solidFill>
                  <a:srgbClr val="1C726F"/>
                </a:solidFill>
              </a:rPr>
              <a:t>participatory, local development tools</a:t>
            </a:r>
            <a:r>
              <a:rPr lang="en-US" sz="1500" dirty="0">
                <a:solidFill>
                  <a:srgbClr val="1C726F"/>
                </a:solidFill>
              </a:rPr>
              <a:t>, such as </a:t>
            </a:r>
            <a:r>
              <a:rPr lang="en-US" sz="1500" b="1" dirty="0">
                <a:solidFill>
                  <a:srgbClr val="1C726F"/>
                </a:solidFill>
              </a:rPr>
              <a:t>LEADER/CLLD </a:t>
            </a:r>
            <a:r>
              <a:rPr lang="en-US" sz="1500" dirty="0">
                <a:solidFill>
                  <a:srgbClr val="1C726F"/>
                </a:solidFill>
              </a:rPr>
              <a:t>and</a:t>
            </a:r>
            <a:r>
              <a:rPr lang="en-US" sz="1500" b="1" dirty="0">
                <a:solidFill>
                  <a:srgbClr val="1C726F"/>
                </a:solidFill>
              </a:rPr>
              <a:t> Smart Villages</a:t>
            </a:r>
          </a:p>
          <a:p>
            <a:pPr>
              <a:spcBef>
                <a:spcPts val="300"/>
              </a:spcBef>
              <a:buClr>
                <a:srgbClr val="F7B44B"/>
              </a:buClr>
              <a:buFont typeface="Leelawadee" panose="020B0502040204020203" pitchFamily="34" charset="-34"/>
              <a:buChar char="&gt;"/>
            </a:pPr>
            <a:r>
              <a:rPr lang="en-US" sz="1500" dirty="0">
                <a:solidFill>
                  <a:srgbClr val="1C726F"/>
                </a:solidFill>
              </a:rPr>
              <a:t>Further develop the concept of </a:t>
            </a:r>
            <a:r>
              <a:rPr lang="en-US" sz="1500" b="1" dirty="0">
                <a:solidFill>
                  <a:srgbClr val="1C726F"/>
                </a:solidFill>
              </a:rPr>
              <a:t>functional rural areas</a:t>
            </a:r>
          </a:p>
          <a:p>
            <a:pPr>
              <a:spcBef>
                <a:spcPts val="300"/>
              </a:spcBef>
              <a:buClr>
                <a:srgbClr val="F7B44B"/>
              </a:buClr>
              <a:buFont typeface="Leelawadee" panose="020B0502040204020203" pitchFamily="34" charset="-34"/>
              <a:buChar char="&gt;"/>
            </a:pPr>
            <a:r>
              <a:rPr lang="en-US" sz="1500" dirty="0">
                <a:solidFill>
                  <a:srgbClr val="1C726F"/>
                </a:solidFill>
              </a:rPr>
              <a:t>Address the targeted spread of </a:t>
            </a:r>
            <a:r>
              <a:rPr lang="en-US" sz="1500" b="1" dirty="0">
                <a:solidFill>
                  <a:srgbClr val="1C726F"/>
                </a:solidFill>
              </a:rPr>
              <a:t>disinformation in rural areas</a:t>
            </a:r>
          </a:p>
        </p:txBody>
      </p:sp>
      <p:grpSp>
        <p:nvGrpSpPr>
          <p:cNvPr id="9" name="Group 8">
            <a:extLst>
              <a:ext uri="{FF2B5EF4-FFF2-40B4-BE49-F238E27FC236}">
                <a16:creationId xmlns:a16="http://schemas.microsoft.com/office/drawing/2014/main" id="{30631CC2-658F-1410-9DBD-6E8D7CC58050}"/>
              </a:ext>
            </a:extLst>
          </p:cNvPr>
          <p:cNvGrpSpPr/>
          <p:nvPr/>
        </p:nvGrpSpPr>
        <p:grpSpPr>
          <a:xfrm>
            <a:off x="6344442" y="1826957"/>
            <a:ext cx="5617585" cy="340565"/>
            <a:chOff x="961114" y="1623051"/>
            <a:chExt cx="5617585" cy="340565"/>
          </a:xfrm>
        </p:grpSpPr>
        <p:cxnSp>
          <p:nvCxnSpPr>
            <p:cNvPr id="11" name="Straight Connector 10">
              <a:extLst>
                <a:ext uri="{FF2B5EF4-FFF2-40B4-BE49-F238E27FC236}">
                  <a16:creationId xmlns:a16="http://schemas.microsoft.com/office/drawing/2014/main" id="{6B87D96D-8133-00E1-C7D8-62F726E0088E}"/>
                </a:ext>
              </a:extLst>
            </p:cNvPr>
            <p:cNvCxnSpPr>
              <a:cxnSpLocks/>
            </p:cNvCxnSpPr>
            <p:nvPr/>
          </p:nvCxnSpPr>
          <p:spPr>
            <a:xfrm>
              <a:off x="961114" y="1957559"/>
              <a:ext cx="4862842" cy="6057"/>
            </a:xfrm>
            <a:prstGeom prst="line">
              <a:avLst/>
            </a:prstGeom>
            <a:ln w="19050">
              <a:solidFill>
                <a:srgbClr val="F7B44B"/>
              </a:solidFill>
            </a:ln>
          </p:spPr>
          <p:style>
            <a:lnRef idx="1">
              <a:schemeClr val="accent1"/>
            </a:lnRef>
            <a:fillRef idx="0">
              <a:schemeClr val="accent1"/>
            </a:fillRef>
            <a:effectRef idx="0">
              <a:schemeClr val="accent1"/>
            </a:effectRef>
            <a:fontRef idx="minor">
              <a:schemeClr val="tx1"/>
            </a:fontRef>
          </p:style>
        </p:cxnSp>
        <p:sp>
          <p:nvSpPr>
            <p:cNvPr id="12" name="TextBox 13">
              <a:extLst>
                <a:ext uri="{FF2B5EF4-FFF2-40B4-BE49-F238E27FC236}">
                  <a16:creationId xmlns:a16="http://schemas.microsoft.com/office/drawing/2014/main" id="{58E2D545-F80F-E135-C059-31918E63818F}"/>
                </a:ext>
              </a:extLst>
            </p:cNvPr>
            <p:cNvSpPr txBox="1"/>
            <p:nvPr/>
          </p:nvSpPr>
          <p:spPr>
            <a:xfrm>
              <a:off x="978267" y="1623051"/>
              <a:ext cx="5600432" cy="24622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C726F"/>
                  </a:solidFill>
                  <a:effectLst/>
                  <a:uLnTx/>
                  <a:uFillTx/>
                  <a:latin typeface="Leelawadee"/>
                  <a:ea typeface="Barlow Medium"/>
                  <a:cs typeface="Barlow Medium"/>
                  <a:sym typeface="Barlow Medium"/>
                </a:rPr>
                <a:t>Actions for vibrant and well-connected rural areas</a:t>
              </a:r>
            </a:p>
          </p:txBody>
        </p:sp>
      </p:grpSp>
      <p:grpSp>
        <p:nvGrpSpPr>
          <p:cNvPr id="34" name="Group 33">
            <a:extLst>
              <a:ext uri="{FF2B5EF4-FFF2-40B4-BE49-F238E27FC236}">
                <a16:creationId xmlns:a16="http://schemas.microsoft.com/office/drawing/2014/main" id="{5D27CEBA-EA27-B133-EFC4-F486035AFC3B}"/>
              </a:ext>
            </a:extLst>
          </p:cNvPr>
          <p:cNvGrpSpPr/>
          <p:nvPr/>
        </p:nvGrpSpPr>
        <p:grpSpPr>
          <a:xfrm>
            <a:off x="680889" y="2458986"/>
            <a:ext cx="1173357" cy="1361619"/>
            <a:chOff x="417370" y="2692169"/>
            <a:chExt cx="1173357" cy="1361619"/>
          </a:xfrm>
        </p:grpSpPr>
        <p:pic>
          <p:nvPicPr>
            <p:cNvPr id="7" name="Picture 6" descr="A black background with green lines&#10;&#10;AI-generated content may be incorrect.">
              <a:extLst>
                <a:ext uri="{FF2B5EF4-FFF2-40B4-BE49-F238E27FC236}">
                  <a16:creationId xmlns:a16="http://schemas.microsoft.com/office/drawing/2014/main" id="{1B2C189D-94DD-77BE-E5E0-3618D2317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020" y="2692169"/>
              <a:ext cx="404056" cy="593434"/>
            </a:xfrm>
            <a:prstGeom prst="rect">
              <a:avLst/>
            </a:prstGeom>
          </p:spPr>
        </p:pic>
        <p:sp>
          <p:nvSpPr>
            <p:cNvPr id="15" name="TextBox 14">
              <a:extLst>
                <a:ext uri="{FF2B5EF4-FFF2-40B4-BE49-F238E27FC236}">
                  <a16:creationId xmlns:a16="http://schemas.microsoft.com/office/drawing/2014/main" id="{55CDF761-B5D8-1750-FF9B-BB0EFD4AEFFE}"/>
                </a:ext>
              </a:extLst>
            </p:cNvPr>
            <p:cNvSpPr txBox="1"/>
            <p:nvPr/>
          </p:nvSpPr>
          <p:spPr>
            <a:xfrm>
              <a:off x="417370" y="3407457"/>
              <a:ext cx="1173357"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eelawadee"/>
                  <a:ea typeface="+mn-ea"/>
                  <a:cs typeface="+mn-cs"/>
                </a:rPr>
                <a:t>Attractive agri-food sector </a:t>
              </a:r>
            </a:p>
          </p:txBody>
        </p:sp>
      </p:grpSp>
      <p:grpSp>
        <p:nvGrpSpPr>
          <p:cNvPr id="33" name="Group 32">
            <a:extLst>
              <a:ext uri="{FF2B5EF4-FFF2-40B4-BE49-F238E27FC236}">
                <a16:creationId xmlns:a16="http://schemas.microsoft.com/office/drawing/2014/main" id="{E14A487B-A6E4-DD27-29B9-149D28ED53C6}"/>
              </a:ext>
            </a:extLst>
          </p:cNvPr>
          <p:cNvGrpSpPr/>
          <p:nvPr/>
        </p:nvGrpSpPr>
        <p:grpSpPr>
          <a:xfrm>
            <a:off x="1776146" y="2458986"/>
            <a:ext cx="1272349" cy="1361619"/>
            <a:chOff x="1512627" y="2692169"/>
            <a:chExt cx="1272349" cy="1361619"/>
          </a:xfrm>
        </p:grpSpPr>
        <p:pic>
          <p:nvPicPr>
            <p:cNvPr id="18" name="Picture 17" descr="A black background with green lines&#10;&#10;AI-generated content may be incorrect.">
              <a:extLst>
                <a:ext uri="{FF2B5EF4-FFF2-40B4-BE49-F238E27FC236}">
                  <a16:creationId xmlns:a16="http://schemas.microsoft.com/office/drawing/2014/main" id="{E8E7FBC4-95D5-1507-FB3F-3F97668F9E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6773" y="2692169"/>
              <a:ext cx="404056" cy="593434"/>
            </a:xfrm>
            <a:prstGeom prst="rect">
              <a:avLst/>
            </a:prstGeom>
          </p:spPr>
        </p:pic>
        <p:sp>
          <p:nvSpPr>
            <p:cNvPr id="19" name="TextBox 18">
              <a:extLst>
                <a:ext uri="{FF2B5EF4-FFF2-40B4-BE49-F238E27FC236}">
                  <a16:creationId xmlns:a16="http://schemas.microsoft.com/office/drawing/2014/main" id="{25DE7620-424C-9CD2-C382-E661FEB7C8DC}"/>
                </a:ext>
              </a:extLst>
            </p:cNvPr>
            <p:cNvSpPr txBox="1"/>
            <p:nvPr/>
          </p:nvSpPr>
          <p:spPr>
            <a:xfrm>
              <a:off x="1512627" y="3407457"/>
              <a:ext cx="1272349"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eelawadee"/>
                  <a:ea typeface="+mn-ea"/>
                  <a:cs typeface="+mn-cs"/>
                </a:rPr>
                <a:t>Competitive and resilient sector </a:t>
              </a:r>
            </a:p>
          </p:txBody>
        </p:sp>
      </p:grpSp>
      <p:grpSp>
        <p:nvGrpSpPr>
          <p:cNvPr id="32" name="Group 31">
            <a:extLst>
              <a:ext uri="{FF2B5EF4-FFF2-40B4-BE49-F238E27FC236}">
                <a16:creationId xmlns:a16="http://schemas.microsoft.com/office/drawing/2014/main" id="{45DC3745-A60B-1584-0C2E-6D646385C72B}"/>
              </a:ext>
            </a:extLst>
          </p:cNvPr>
          <p:cNvGrpSpPr/>
          <p:nvPr/>
        </p:nvGrpSpPr>
        <p:grpSpPr>
          <a:xfrm>
            <a:off x="2998270" y="2458986"/>
            <a:ext cx="1272349" cy="1176953"/>
            <a:chOff x="2734751" y="2692169"/>
            <a:chExt cx="1272349" cy="1176953"/>
          </a:xfrm>
        </p:grpSpPr>
        <p:pic>
          <p:nvPicPr>
            <p:cNvPr id="23" name="Picture 22" descr="A black background with green lines&#10;&#10;AI-generated content may be incorrect.">
              <a:extLst>
                <a:ext uri="{FF2B5EF4-FFF2-40B4-BE49-F238E27FC236}">
                  <a16:creationId xmlns:a16="http://schemas.microsoft.com/office/drawing/2014/main" id="{FF1F300B-A3DE-D3D6-1930-123674C75A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381" y="2692169"/>
              <a:ext cx="404056" cy="593434"/>
            </a:xfrm>
            <a:prstGeom prst="rect">
              <a:avLst/>
            </a:prstGeom>
          </p:spPr>
        </p:pic>
        <p:sp>
          <p:nvSpPr>
            <p:cNvPr id="24" name="TextBox 23">
              <a:extLst>
                <a:ext uri="{FF2B5EF4-FFF2-40B4-BE49-F238E27FC236}">
                  <a16:creationId xmlns:a16="http://schemas.microsoft.com/office/drawing/2014/main" id="{549F94DE-E46A-E70A-374B-E40131315B59}"/>
                </a:ext>
              </a:extLst>
            </p:cNvPr>
            <p:cNvSpPr txBox="1"/>
            <p:nvPr/>
          </p:nvSpPr>
          <p:spPr>
            <a:xfrm>
              <a:off x="2734751" y="3407457"/>
              <a:ext cx="1272349"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eelawadee"/>
                  <a:ea typeface="+mn-ea"/>
                  <a:cs typeface="+mn-cs"/>
                </a:rPr>
                <a:t>Future-proof sector </a:t>
              </a:r>
            </a:p>
          </p:txBody>
        </p:sp>
      </p:grpSp>
      <p:grpSp>
        <p:nvGrpSpPr>
          <p:cNvPr id="31" name="Group 30">
            <a:extLst>
              <a:ext uri="{FF2B5EF4-FFF2-40B4-BE49-F238E27FC236}">
                <a16:creationId xmlns:a16="http://schemas.microsoft.com/office/drawing/2014/main" id="{CF1C0AEB-3FA5-8E5C-4BF7-935665FC4D4D}"/>
              </a:ext>
            </a:extLst>
          </p:cNvPr>
          <p:cNvGrpSpPr/>
          <p:nvPr/>
        </p:nvGrpSpPr>
        <p:grpSpPr>
          <a:xfrm>
            <a:off x="3995044" y="2458985"/>
            <a:ext cx="1736451" cy="1168159"/>
            <a:chOff x="3731525" y="2692168"/>
            <a:chExt cx="1736451" cy="1168159"/>
          </a:xfrm>
        </p:grpSpPr>
        <p:pic>
          <p:nvPicPr>
            <p:cNvPr id="27" name="Picture 26" descr="A black and green rectangle with lines&#10;&#10;AI-generated content may be incorrect.">
              <a:extLst>
                <a:ext uri="{FF2B5EF4-FFF2-40B4-BE49-F238E27FC236}">
                  <a16:creationId xmlns:a16="http://schemas.microsoft.com/office/drawing/2014/main" id="{DD19DFC5-8542-73AE-29B0-C63C76EAF9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7721" y="2692168"/>
              <a:ext cx="404057" cy="593435"/>
            </a:xfrm>
            <a:prstGeom prst="rect">
              <a:avLst/>
            </a:prstGeom>
          </p:spPr>
        </p:pic>
        <p:sp>
          <p:nvSpPr>
            <p:cNvPr id="28" name="TextBox 27">
              <a:extLst>
                <a:ext uri="{FF2B5EF4-FFF2-40B4-BE49-F238E27FC236}">
                  <a16:creationId xmlns:a16="http://schemas.microsoft.com/office/drawing/2014/main" id="{F8F73F97-C6E7-6215-4D23-4779F15B6B76}"/>
                </a:ext>
              </a:extLst>
            </p:cNvPr>
            <p:cNvSpPr txBox="1"/>
            <p:nvPr/>
          </p:nvSpPr>
          <p:spPr>
            <a:xfrm>
              <a:off x="3731525" y="3398662"/>
              <a:ext cx="1736451"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A388"/>
                  </a:solidFill>
                  <a:effectLst/>
                  <a:uLnTx/>
                  <a:uFillTx/>
                  <a:latin typeface="Leelawadee"/>
                  <a:ea typeface="+mn-ea"/>
                  <a:cs typeface="+mn-cs"/>
                </a:rPr>
                <a:t>Vibrant &amp; well-connected rural areas </a:t>
              </a:r>
            </a:p>
          </p:txBody>
        </p:sp>
      </p:grpSp>
      <p:cxnSp>
        <p:nvCxnSpPr>
          <p:cNvPr id="37" name="Connector: Curved 36">
            <a:extLst>
              <a:ext uri="{FF2B5EF4-FFF2-40B4-BE49-F238E27FC236}">
                <a16:creationId xmlns:a16="http://schemas.microsoft.com/office/drawing/2014/main" id="{1C4D71F7-4779-BC6D-B1F1-4A63AFD3BF6C}"/>
              </a:ext>
            </a:extLst>
          </p:cNvPr>
          <p:cNvCxnSpPr/>
          <p:nvPr/>
        </p:nvCxnSpPr>
        <p:spPr>
          <a:xfrm>
            <a:off x="5165589" y="2715944"/>
            <a:ext cx="955647" cy="155360"/>
          </a:xfrm>
          <a:prstGeom prst="curvedConnector3">
            <a:avLst>
              <a:gd name="adj1" fmla="val 54556"/>
            </a:avLst>
          </a:prstGeom>
          <a:ln w="19050">
            <a:solidFill>
              <a:srgbClr val="00A388"/>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3054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1C726F"/>
                </a:solidFill>
              </a:rPr>
              <a:t>The long-term vision for the EU’s rural areas</a:t>
            </a:r>
            <a:endParaRPr lang="en-GB" dirty="0">
              <a:solidFill>
                <a:srgbClr val="1C726F"/>
              </a:solidFill>
            </a:endParaRPr>
          </a:p>
        </p:txBody>
      </p:sp>
      <p:pic>
        <p:nvPicPr>
          <p:cNvPr id="5" name="Picture 4">
            <a:extLst>
              <a:ext uri="{FF2B5EF4-FFF2-40B4-BE49-F238E27FC236}">
                <a16:creationId xmlns:a16="http://schemas.microsoft.com/office/drawing/2014/main" id="{90B6B463-B340-9188-DD55-A3C43E33EEBE}"/>
              </a:ext>
            </a:extLst>
          </p:cNvPr>
          <p:cNvPicPr>
            <a:picLocks noChangeAspect="1"/>
          </p:cNvPicPr>
          <p:nvPr/>
        </p:nvPicPr>
        <p:blipFill>
          <a:blip r:embed="rId4"/>
          <a:stretch>
            <a:fillRect/>
          </a:stretch>
        </p:blipFill>
        <p:spPr>
          <a:xfrm>
            <a:off x="711625" y="1138006"/>
            <a:ext cx="7574279" cy="5335206"/>
          </a:xfrm>
          <a:prstGeom prst="rect">
            <a:avLst/>
          </a:prstGeom>
        </p:spPr>
      </p:pic>
      <p:grpSp>
        <p:nvGrpSpPr>
          <p:cNvPr id="8" name="Group 7">
            <a:extLst>
              <a:ext uri="{FF2B5EF4-FFF2-40B4-BE49-F238E27FC236}">
                <a16:creationId xmlns:a16="http://schemas.microsoft.com/office/drawing/2014/main" id="{E3D2A5CC-ED81-ADC1-8B78-E368C692C9BD}"/>
              </a:ext>
            </a:extLst>
          </p:cNvPr>
          <p:cNvGrpSpPr/>
          <p:nvPr/>
        </p:nvGrpSpPr>
        <p:grpSpPr>
          <a:xfrm>
            <a:off x="8777225" y="1381251"/>
            <a:ext cx="2703150" cy="2424358"/>
            <a:chOff x="8411465" y="2295205"/>
            <a:chExt cx="2703150" cy="2424358"/>
          </a:xfrm>
        </p:grpSpPr>
        <p:sp>
          <p:nvSpPr>
            <p:cNvPr id="17" name="Down Arrow 16"/>
            <p:cNvSpPr/>
            <p:nvPr/>
          </p:nvSpPr>
          <p:spPr>
            <a:xfrm>
              <a:off x="9484986" y="2880200"/>
              <a:ext cx="556108" cy="692990"/>
            </a:xfrm>
            <a:prstGeom prst="downArrow">
              <a:avLst/>
            </a:prstGeom>
            <a:solidFill>
              <a:schemeClr val="accent6"/>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A5C9B6-770B-7BFA-E753-676CF6083742}"/>
                </a:ext>
              </a:extLst>
            </p:cNvPr>
            <p:cNvSpPr txBox="1"/>
            <p:nvPr/>
          </p:nvSpPr>
          <p:spPr>
            <a:xfrm>
              <a:off x="8411465" y="2295205"/>
              <a:ext cx="2703150" cy="369332"/>
            </a:xfrm>
            <a:prstGeom prst="rect">
              <a:avLst/>
            </a:prstGeom>
            <a:noFill/>
            <a:ln w="19050">
              <a:solidFill>
                <a:srgbClr val="1C726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Leelawadee"/>
                  <a:ea typeface="+mn-ea"/>
                  <a:cs typeface="+mn-cs"/>
                </a:rPr>
                <a:t>Shared goals for 2040</a:t>
              </a:r>
            </a:p>
          </p:txBody>
        </p:sp>
        <p:sp>
          <p:nvSpPr>
            <p:cNvPr id="7" name="TextBox 6">
              <a:extLst>
                <a:ext uri="{FF2B5EF4-FFF2-40B4-BE49-F238E27FC236}">
                  <a16:creationId xmlns:a16="http://schemas.microsoft.com/office/drawing/2014/main" id="{5BCF3E3F-BE51-216B-03BB-397A241534E6}"/>
                </a:ext>
              </a:extLst>
            </p:cNvPr>
            <p:cNvSpPr txBox="1"/>
            <p:nvPr/>
          </p:nvSpPr>
          <p:spPr>
            <a:xfrm>
              <a:off x="8411465" y="3796233"/>
              <a:ext cx="2703150" cy="923330"/>
            </a:xfrm>
            <a:prstGeom prst="rect">
              <a:avLst/>
            </a:prstGeom>
            <a:noFill/>
            <a:ln w="19050">
              <a:solidFill>
                <a:srgbClr val="F7B44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Leelawadee"/>
                  <a:ea typeface="+mn-ea"/>
                  <a:cs typeface="Calibri" panose="020F0502020204030204" pitchFamily="34" charset="0"/>
                </a:rPr>
                <a:t>Rural action plan (EC)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Leelawadee"/>
                  <a:ea typeface="+mn-ea"/>
                  <a:cs typeface="Calibri" panose="020F050202020403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Leelawadee"/>
                  <a:ea typeface="+mn-ea"/>
                  <a:cs typeface="Calibri" panose="020F0502020204030204" pitchFamily="34" charset="0"/>
                </a:rPr>
                <a:t>Rural Pact (everyone)</a:t>
              </a:r>
            </a:p>
          </p:txBody>
        </p:sp>
      </p:grpSp>
      <p:pic>
        <p:nvPicPr>
          <p:cNvPr id="4" name="Picture 3" descr="A group of people standing together&#10;&#10;AI-generated content may be incorrect.">
            <a:extLst>
              <a:ext uri="{FF2B5EF4-FFF2-40B4-BE49-F238E27FC236}">
                <a16:creationId xmlns:a16="http://schemas.microsoft.com/office/drawing/2014/main" id="{C89258DC-A876-0F8F-E7EB-6B1531F20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343" y="4955246"/>
            <a:ext cx="3691947" cy="1973456"/>
          </a:xfrm>
          <a:prstGeom prst="rect">
            <a:avLst/>
          </a:prstGeom>
        </p:spPr>
      </p:pic>
    </p:spTree>
    <p:custDataLst>
      <p:tags r:id="rId1"/>
    </p:custDataLst>
    <p:extLst>
      <p:ext uri="{BB962C8B-B14F-4D97-AF65-F5344CB8AC3E}">
        <p14:creationId xmlns:p14="http://schemas.microsoft.com/office/powerpoint/2010/main" val="1274265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E231D0-FD7B-5921-4916-C52301D801DE}"/>
              </a:ext>
            </a:extLst>
          </p:cNvPr>
          <p:cNvSpPr/>
          <p:nvPr/>
        </p:nvSpPr>
        <p:spPr>
          <a:xfrm>
            <a:off x="1086398" y="1337784"/>
            <a:ext cx="6920082" cy="4856760"/>
          </a:xfrm>
          <a:prstGeom prst="rect">
            <a:avLst/>
          </a:prstGeom>
          <a:noFill/>
          <a:ln w="190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Leelawadee"/>
              <a:ea typeface="+mn-ea"/>
              <a:cs typeface="+mn-cs"/>
            </a:endParaRPr>
          </a:p>
        </p:txBody>
      </p:sp>
      <p:sp>
        <p:nvSpPr>
          <p:cNvPr id="2" name="Title 1">
            <a:extLst>
              <a:ext uri="{FF2B5EF4-FFF2-40B4-BE49-F238E27FC236}">
                <a16:creationId xmlns:a16="http://schemas.microsoft.com/office/drawing/2014/main" id="{2D84367E-8232-9831-6619-490DD9777367}"/>
              </a:ext>
            </a:extLst>
          </p:cNvPr>
          <p:cNvSpPr>
            <a:spLocks noGrp="1"/>
          </p:cNvSpPr>
          <p:nvPr>
            <p:ph type="title"/>
          </p:nvPr>
        </p:nvSpPr>
        <p:spPr/>
        <p:txBody>
          <a:bodyPr/>
          <a:lstStyle/>
          <a:p>
            <a:r>
              <a:rPr lang="en-US" dirty="0">
                <a:solidFill>
                  <a:srgbClr val="1C726F"/>
                </a:solidFill>
              </a:rPr>
              <a:t>The rural action plan</a:t>
            </a:r>
            <a:endParaRPr lang="en-BE" dirty="0">
              <a:solidFill>
                <a:srgbClr val="1C726F"/>
              </a:solidFill>
            </a:endParaRPr>
          </a:p>
        </p:txBody>
      </p:sp>
      <p:sp>
        <p:nvSpPr>
          <p:cNvPr id="13" name="Content Placeholder 2">
            <a:extLst>
              <a:ext uri="{FF2B5EF4-FFF2-40B4-BE49-F238E27FC236}">
                <a16:creationId xmlns:a16="http://schemas.microsoft.com/office/drawing/2014/main" id="{BB96E102-872B-C8A5-E892-FABA47B924BE}"/>
              </a:ext>
            </a:extLst>
          </p:cNvPr>
          <p:cNvSpPr>
            <a:spLocks noGrp="1"/>
          </p:cNvSpPr>
          <p:nvPr>
            <p:ph idx="1"/>
          </p:nvPr>
        </p:nvSpPr>
        <p:spPr>
          <a:xfrm>
            <a:off x="1086397" y="2164681"/>
            <a:ext cx="8854015" cy="4029863"/>
          </a:xfrm>
          <a:solidFill>
            <a:schemeClr val="bg1">
              <a:alpha val="85000"/>
            </a:schemeClr>
          </a:solidFill>
        </p:spPr>
        <p:txBody>
          <a:bodyPr>
            <a:noAutofit/>
          </a:bodyPr>
          <a:lstStyle/>
          <a:p>
            <a:pPr marL="266700" indent="-266700">
              <a:lnSpc>
                <a:spcPct val="100000"/>
              </a:lnSpc>
              <a:buClr>
                <a:schemeClr val="tx1"/>
              </a:buClr>
              <a:buSzPct val="100000"/>
              <a:buFont typeface="+mj-lt"/>
              <a:buAutoNum type="arabicPeriod"/>
            </a:pPr>
            <a:r>
              <a:rPr lang="en-GB" sz="1600">
                <a:solidFill>
                  <a:srgbClr val="1C726F"/>
                </a:solidFill>
              </a:rPr>
              <a:t> </a:t>
            </a:r>
            <a:r>
              <a:rPr lang="en-GB" sz="1600" b="1">
                <a:solidFill>
                  <a:srgbClr val="1C726F"/>
                </a:solidFill>
              </a:rPr>
              <a:t>Attractive spaces</a:t>
            </a:r>
            <a:r>
              <a:rPr lang="en-GB" sz="1600"/>
              <a:t>, developed in harmonious </a:t>
            </a:r>
            <a:r>
              <a:rPr lang="en-GB" sz="1600" b="1">
                <a:solidFill>
                  <a:srgbClr val="1C726F"/>
                </a:solidFill>
              </a:rPr>
              <a:t>territorial development</a:t>
            </a:r>
          </a:p>
          <a:p>
            <a:pPr marL="266700" indent="-266700">
              <a:lnSpc>
                <a:spcPct val="100000"/>
              </a:lnSpc>
              <a:buClr>
                <a:schemeClr val="tx1"/>
              </a:buClr>
              <a:buSzPct val="100000"/>
              <a:buFont typeface="+mj-lt"/>
              <a:buAutoNum type="arabicPeriod"/>
            </a:pPr>
            <a:r>
              <a:rPr lang="en-GB" sz="1600"/>
              <a:t> Engaged in </a:t>
            </a:r>
            <a:r>
              <a:rPr lang="en-GB" sz="1600" b="1">
                <a:solidFill>
                  <a:srgbClr val="1C726F"/>
                </a:solidFill>
              </a:rPr>
              <a:t>multi-level</a:t>
            </a:r>
            <a:r>
              <a:rPr lang="en-GB" sz="1600" b="1">
                <a:solidFill>
                  <a:srgbClr val="D69600"/>
                </a:solidFill>
              </a:rPr>
              <a:t> </a:t>
            </a:r>
            <a:r>
              <a:rPr lang="en-GB" sz="1600"/>
              <a:t>and </a:t>
            </a:r>
            <a:r>
              <a:rPr lang="en-GB" sz="1600" b="1">
                <a:solidFill>
                  <a:srgbClr val="1C726F"/>
                </a:solidFill>
              </a:rPr>
              <a:t>place-based governance</a:t>
            </a:r>
          </a:p>
          <a:p>
            <a:pPr marL="266700" indent="-266700">
              <a:lnSpc>
                <a:spcPct val="100000"/>
              </a:lnSpc>
              <a:buClr>
                <a:schemeClr val="tx1"/>
              </a:buClr>
              <a:buSzPct val="100000"/>
              <a:buFont typeface="+mj-lt"/>
              <a:buAutoNum type="arabicPeriod"/>
            </a:pPr>
            <a:r>
              <a:rPr lang="en-GB" sz="1600"/>
              <a:t> Providers of </a:t>
            </a:r>
            <a:r>
              <a:rPr lang="en-GB" sz="1600" b="1">
                <a:solidFill>
                  <a:srgbClr val="1C726F"/>
                </a:solidFill>
              </a:rPr>
              <a:t>food security</a:t>
            </a:r>
            <a:r>
              <a:rPr lang="en-GB" sz="1600"/>
              <a:t>, economic </a:t>
            </a:r>
            <a:r>
              <a:rPr lang="en-GB" sz="1600" b="1">
                <a:solidFill>
                  <a:srgbClr val="1C726F"/>
                </a:solidFill>
              </a:rPr>
              <a:t>opportunities</a:t>
            </a:r>
            <a:r>
              <a:rPr lang="en-GB" sz="1600"/>
              <a:t>, goods and </a:t>
            </a:r>
            <a:r>
              <a:rPr lang="en-GB" sz="1600" b="1">
                <a:solidFill>
                  <a:srgbClr val="1C726F"/>
                </a:solidFill>
              </a:rPr>
              <a:t>services</a:t>
            </a:r>
            <a:r>
              <a:rPr lang="en-GB" sz="1600"/>
              <a:t> for wider society</a:t>
            </a:r>
          </a:p>
          <a:p>
            <a:pPr marL="266700" indent="-266700">
              <a:lnSpc>
                <a:spcPct val="100000"/>
              </a:lnSpc>
              <a:buClr>
                <a:schemeClr val="tx1"/>
              </a:buClr>
              <a:buSzPct val="100000"/>
              <a:buFont typeface="+mj-lt"/>
              <a:buAutoNum type="arabicPeriod"/>
            </a:pPr>
            <a:r>
              <a:rPr lang="en-GB" sz="1600"/>
              <a:t> Dynamic communities focusing on </a:t>
            </a:r>
            <a:r>
              <a:rPr lang="en-GB" sz="1600" b="1">
                <a:solidFill>
                  <a:srgbClr val="1C726F"/>
                </a:solidFill>
              </a:rPr>
              <a:t>well-being</a:t>
            </a:r>
          </a:p>
          <a:p>
            <a:pPr marL="266700" indent="-266700">
              <a:lnSpc>
                <a:spcPct val="100000"/>
              </a:lnSpc>
              <a:buClr>
                <a:schemeClr val="tx1"/>
              </a:buClr>
              <a:buSzPct val="100000"/>
              <a:buFont typeface="+mj-lt"/>
              <a:buAutoNum type="arabicPeriod"/>
            </a:pPr>
            <a:r>
              <a:rPr lang="en-GB" sz="1600">
                <a:solidFill>
                  <a:srgbClr val="1C726F"/>
                </a:solidFill>
              </a:rPr>
              <a:t> </a:t>
            </a:r>
            <a:r>
              <a:rPr lang="en-GB" sz="1600" b="1">
                <a:solidFill>
                  <a:srgbClr val="1C726F"/>
                </a:solidFill>
              </a:rPr>
              <a:t>Inclusive communities </a:t>
            </a:r>
          </a:p>
          <a:p>
            <a:pPr marL="266700" indent="-266700">
              <a:lnSpc>
                <a:spcPct val="100000"/>
              </a:lnSpc>
              <a:buClr>
                <a:schemeClr val="tx1"/>
              </a:buClr>
              <a:buSzPct val="100000"/>
              <a:buFont typeface="+mj-lt"/>
              <a:buAutoNum type="arabicPeriod"/>
            </a:pPr>
            <a:r>
              <a:rPr lang="en-GB" sz="1600"/>
              <a:t> Flourishing sources of </a:t>
            </a:r>
            <a:r>
              <a:rPr lang="en-GB" sz="1600" b="1">
                <a:solidFill>
                  <a:srgbClr val="1C726F"/>
                </a:solidFill>
              </a:rPr>
              <a:t>nature</a:t>
            </a:r>
          </a:p>
          <a:p>
            <a:pPr marL="266700" indent="-266700">
              <a:lnSpc>
                <a:spcPct val="100000"/>
              </a:lnSpc>
              <a:buClr>
                <a:schemeClr val="tx1"/>
              </a:buClr>
              <a:buSzPct val="100000"/>
              <a:buFont typeface="+mj-lt"/>
              <a:buAutoNum type="arabicPeriod"/>
            </a:pPr>
            <a:r>
              <a:rPr lang="en-GB" sz="1600"/>
              <a:t> Fully benefiting from </a:t>
            </a:r>
            <a:r>
              <a:rPr lang="en-GB" sz="1600" b="1">
                <a:solidFill>
                  <a:srgbClr val="1C726F"/>
                </a:solidFill>
              </a:rPr>
              <a:t>digital innovation </a:t>
            </a:r>
          </a:p>
          <a:p>
            <a:pPr marL="266700" indent="-266700">
              <a:lnSpc>
                <a:spcPct val="100000"/>
              </a:lnSpc>
              <a:buClr>
                <a:schemeClr val="tx1"/>
              </a:buClr>
              <a:buSzPct val="100000"/>
              <a:buFont typeface="+mj-lt"/>
              <a:buAutoNum type="arabicPeriod"/>
            </a:pPr>
            <a:r>
              <a:rPr lang="en-GB" sz="1600">
                <a:solidFill>
                  <a:srgbClr val="1C726F"/>
                </a:solidFill>
              </a:rPr>
              <a:t> </a:t>
            </a:r>
            <a:r>
              <a:rPr lang="en-GB" sz="1600" b="1">
                <a:solidFill>
                  <a:srgbClr val="1C726F"/>
                </a:solidFill>
              </a:rPr>
              <a:t>Entrepreneurial, innovative </a:t>
            </a:r>
            <a:r>
              <a:rPr lang="en-GB" sz="1600"/>
              <a:t>and </a:t>
            </a:r>
            <a:r>
              <a:rPr lang="en-GB" sz="1600" b="1">
                <a:solidFill>
                  <a:srgbClr val="1C726F"/>
                </a:solidFill>
              </a:rPr>
              <a:t>skilled</a:t>
            </a:r>
            <a:r>
              <a:rPr lang="en-GB" sz="1600"/>
              <a:t> people</a:t>
            </a:r>
          </a:p>
          <a:p>
            <a:pPr marL="266700" indent="-266700">
              <a:lnSpc>
                <a:spcPct val="100000"/>
              </a:lnSpc>
              <a:buClr>
                <a:schemeClr val="tx1"/>
              </a:buClr>
              <a:buSzPct val="100000"/>
              <a:buFont typeface="+mj-lt"/>
              <a:buAutoNum type="arabicPeriod"/>
            </a:pPr>
            <a:r>
              <a:rPr lang="en-GB" sz="1600"/>
              <a:t> Lively places equipped with efficient, accessible and affordable </a:t>
            </a:r>
            <a:r>
              <a:rPr lang="en-GB" sz="1600" b="1">
                <a:solidFill>
                  <a:srgbClr val="1C726F"/>
                </a:solidFill>
              </a:rPr>
              <a:t>public and private services</a:t>
            </a:r>
          </a:p>
          <a:p>
            <a:pPr marL="266700" indent="-266700">
              <a:lnSpc>
                <a:spcPct val="100000"/>
              </a:lnSpc>
              <a:buClr>
                <a:schemeClr val="tx1"/>
              </a:buClr>
              <a:buSzPct val="100000"/>
              <a:buFont typeface="+mj-lt"/>
              <a:buAutoNum type="arabicPeriod"/>
            </a:pPr>
            <a:r>
              <a:rPr lang="en-GB" sz="1600"/>
              <a:t> Places of </a:t>
            </a:r>
            <a:r>
              <a:rPr lang="en-GB" sz="1600" b="1">
                <a:solidFill>
                  <a:srgbClr val="1C726F"/>
                </a:solidFill>
              </a:rPr>
              <a:t>diversity</a:t>
            </a:r>
          </a:p>
        </p:txBody>
      </p:sp>
      <p:pic>
        <p:nvPicPr>
          <p:cNvPr id="5" name="Picture 4">
            <a:extLst>
              <a:ext uri="{FF2B5EF4-FFF2-40B4-BE49-F238E27FC236}">
                <a16:creationId xmlns:a16="http://schemas.microsoft.com/office/drawing/2014/main" id="{19F14012-D6D3-96A8-5DAF-73A0FF331E02}"/>
              </a:ext>
            </a:extLst>
          </p:cNvPr>
          <p:cNvPicPr>
            <a:picLocks noChangeAspect="1"/>
          </p:cNvPicPr>
          <p:nvPr/>
        </p:nvPicPr>
        <p:blipFill>
          <a:blip r:embed="rId4"/>
          <a:stretch>
            <a:fillRect/>
          </a:stretch>
        </p:blipFill>
        <p:spPr>
          <a:xfrm>
            <a:off x="9814337" y="4743450"/>
            <a:ext cx="2147224" cy="1873110"/>
          </a:xfrm>
          <a:prstGeom prst="rect">
            <a:avLst/>
          </a:prstGeom>
        </p:spPr>
      </p:pic>
      <p:sp>
        <p:nvSpPr>
          <p:cNvPr id="4" name="TextBox 3">
            <a:extLst>
              <a:ext uri="{FF2B5EF4-FFF2-40B4-BE49-F238E27FC236}">
                <a16:creationId xmlns:a16="http://schemas.microsoft.com/office/drawing/2014/main" id="{B3CE32C3-EA6B-5918-3247-894A00A9CC44}"/>
              </a:ext>
            </a:extLst>
          </p:cNvPr>
          <p:cNvSpPr txBox="1"/>
          <p:nvPr/>
        </p:nvSpPr>
        <p:spPr>
          <a:xfrm>
            <a:off x="867019" y="1464097"/>
            <a:ext cx="9665787" cy="369332"/>
          </a:xfrm>
          <a:prstGeom prst="rect">
            <a:avLst/>
          </a:prstGeom>
          <a:noFill/>
          <a:ln w="19050">
            <a:solidFill>
              <a:srgbClr val="1C726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C726F"/>
                </a:solidFill>
                <a:effectLst/>
                <a:uLnTx/>
                <a:uFillTx/>
                <a:latin typeface="Leelawadee"/>
                <a:ea typeface="+mn-ea"/>
                <a:cs typeface="+mn-cs"/>
              </a:rPr>
              <a:t>10 SHARED GOALS FOR 2040</a:t>
            </a:r>
          </a:p>
        </p:txBody>
      </p:sp>
    </p:spTree>
    <p:custDataLst>
      <p:tags r:id="rId1"/>
    </p:custDataLst>
    <p:extLst>
      <p:ext uri="{BB962C8B-B14F-4D97-AF65-F5344CB8AC3E}">
        <p14:creationId xmlns:p14="http://schemas.microsoft.com/office/powerpoint/2010/main" val="38516360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BACKING_FORM_KEY" val="1641768-c:\users\karen\documents\presentation1.pptx"/>
  <p:tag name="ARTICULATE_PRESENTER_VERSION" val="8"/>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36377f9b-65d1-43b7-92b3-edf85dc9c064"/>
  <p:tag name="ARTICULATE_SLIDE_PAUSE" val="1"/>
  <p:tag name="ARTICULATE_HIDE_SLIDE" val="0"/>
  <p:tag name="ARTICULATE_PLAYER_CONTROL_PREVIOUS" val="True"/>
  <p:tag name="ARTICULATE_PLAYER_CONTROL_NEXT" val="True"/>
  <p:tag name="AUDIO_ID" val="510"/>
  <p:tag name="ARTICULATE_USED_LAYOUT" val="3"/>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36377f9b-65d1-43b7-92b3-edf85dc9c064"/>
  <p:tag name="ARTICULATE_SLIDE_PAUSE" val="1"/>
  <p:tag name="ARTICULATE_HIDE_SLIDE" val="0"/>
  <p:tag name="ARTICULATE_PLAYER_CONTROL_PREVIOUS" val="True"/>
  <p:tag name="ARTICULATE_PLAYER_CONTROL_NEXT" val="True"/>
  <p:tag name="AUDIO_ID" val="510"/>
  <p:tag name="ARTICULATE_USED_LAYOUT" val="3"/>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pportunity">
  <a:themeElements>
    <a:clrScheme name="Opportunity">
      <a:dk1>
        <a:srgbClr val="000000"/>
      </a:dk1>
      <a:lt1>
        <a:srgbClr val="FFFFFF"/>
      </a:lt1>
      <a:dk2>
        <a:srgbClr val="131A23"/>
      </a:dk2>
      <a:lt2>
        <a:srgbClr val="FFFFFF"/>
      </a:lt2>
      <a:accent1>
        <a:srgbClr val="1FB18A"/>
      </a:accent1>
      <a:accent2>
        <a:srgbClr val="151515"/>
      </a:accent2>
      <a:accent3>
        <a:srgbClr val="66788C"/>
      </a:accent3>
      <a:accent4>
        <a:srgbClr val="2E90C7"/>
      </a:accent4>
      <a:accent5>
        <a:srgbClr val="177C85"/>
      </a:accent5>
      <a:accent6>
        <a:srgbClr val="E02B39"/>
      </a:accent6>
      <a:hlink>
        <a:srgbClr val="10AE99"/>
      </a:hlink>
      <a:folHlink>
        <a:srgbClr val="92D050"/>
      </a:folHlink>
    </a:clrScheme>
    <a:fontScheme name="Opportunity">
      <a:majorFont>
        <a:latin typeface="Roboto Medium"/>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100" dirty="0" err="1" smtClean="0">
            <a:solidFill>
              <a:schemeClr val="bg2">
                <a:lumMod val="50000"/>
              </a:schemeClr>
            </a:solidFill>
          </a:defRPr>
        </a:defPPr>
      </a:lstStyle>
    </a:txDef>
  </a:objectDefaults>
  <a:extraClrSchemeLst/>
</a:theme>
</file>

<file path=ppt/theme/theme3.xml><?xml version="1.0" encoding="utf-8"?>
<a:theme xmlns:a="http://schemas.openxmlformats.org/drawingml/2006/main" name="1_Office Theme">
  <a:themeElements>
    <a:clrScheme name="RPSO">
      <a:dk1>
        <a:sysClr val="windowText" lastClr="000000"/>
      </a:dk1>
      <a:lt1>
        <a:sysClr val="window" lastClr="FFFFFF"/>
      </a:lt1>
      <a:dk2>
        <a:srgbClr val="1F497D"/>
      </a:dk2>
      <a:lt2>
        <a:srgbClr val="EEECE1"/>
      </a:lt2>
      <a:accent1>
        <a:srgbClr val="6ABA76"/>
      </a:accent1>
      <a:accent2>
        <a:srgbClr val="E63437"/>
      </a:accent2>
      <a:accent3>
        <a:srgbClr val="EFC216"/>
      </a:accent3>
      <a:accent4>
        <a:srgbClr val="6DC7F1"/>
      </a:accent4>
      <a:accent5>
        <a:srgbClr val="1C726F"/>
      </a:accent5>
      <a:accent6>
        <a:srgbClr val="F7B44B"/>
      </a:accent6>
      <a:hlink>
        <a:srgbClr val="0000FF"/>
      </a:hlink>
      <a:folHlink>
        <a:srgbClr val="800080"/>
      </a:folHlink>
    </a:clrScheme>
    <a:fontScheme name="Rural Pact Font">
      <a:majorFont>
        <a:latin typeface="Leelawadee"/>
        <a:ea typeface=""/>
        <a:cs typeface=""/>
      </a:majorFont>
      <a:minorFont>
        <a:latin typeface="Leelawad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entPassPackage>
  <PackageId>Template-00013-PPT</PackageId>
</ContentPassPackage>
</file>

<file path=customXml/itemProps1.xml><?xml version="1.0" encoding="utf-8"?>
<ds:datastoreItem xmlns:ds="http://schemas.openxmlformats.org/officeDocument/2006/customXml" ds:itemID="{5211AB82-1212-42B5-B318-D4FED18BC2B4}">
  <ds:schemaRefs/>
</ds:datastoreItem>
</file>

<file path=docProps/app.xml><?xml version="1.0" encoding="utf-8"?>
<Properties xmlns="http://schemas.openxmlformats.org/officeDocument/2006/extended-properties" xmlns:vt="http://schemas.openxmlformats.org/officeDocument/2006/docPropsVTypes">
  <TotalTime>0</TotalTime>
  <Words>3046</Words>
  <Application>Microsoft Office PowerPoint</Application>
  <PresentationFormat>Widescreen</PresentationFormat>
  <Paragraphs>264</Paragraphs>
  <Slides>29</Slides>
  <Notes>11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MS PGothic</vt:lpstr>
      <vt:lpstr>Aptos</vt:lpstr>
      <vt:lpstr>Aptos Display</vt:lpstr>
      <vt:lpstr>Arial</vt:lpstr>
      <vt:lpstr>Arial</vt:lpstr>
      <vt:lpstr>Bahnschrift</vt:lpstr>
      <vt:lpstr>Calibri</vt:lpstr>
      <vt:lpstr>Leelawadee</vt:lpstr>
      <vt:lpstr>Leelawadee UI</vt:lpstr>
      <vt:lpstr>Montserrat</vt:lpstr>
      <vt:lpstr>Open Sans</vt:lpstr>
      <vt:lpstr>Roboto Medium</vt:lpstr>
      <vt:lpstr>Wingdings</vt:lpstr>
      <vt:lpstr>Office Theme</vt:lpstr>
      <vt:lpstr>Opportunity</vt:lpstr>
      <vt:lpstr>1_Office Theme</vt:lpstr>
      <vt:lpstr>Bridging the Gap: Local Rural Futures in the Context of National and European Strategies</vt:lpstr>
      <vt:lpstr>Today … setting the context … A Call to Action </vt:lpstr>
      <vt:lpstr>Where are we now?</vt:lpstr>
      <vt:lpstr>PowerPoint Presentation</vt:lpstr>
      <vt:lpstr>The long-term vision for EU’s rural areas - Towards stronger, connected, resilient and prosperous rural areas by 2040</vt:lpstr>
      <vt:lpstr>The long-term vision for EU’s rural areas - Towards stronger, connected, resilient and prosperous rural areas by 2040</vt:lpstr>
      <vt:lpstr>PowerPoint Presentation</vt:lpstr>
      <vt:lpstr>The long-term vision for the EU’s rural areas</vt:lpstr>
      <vt:lpstr>The rural action plan</vt:lpstr>
      <vt:lpstr>The rural action plan: horizontal actions</vt:lpstr>
      <vt:lpstr>The rural action plan: horizontal actions</vt:lpstr>
      <vt:lpstr>What next?</vt:lpstr>
      <vt:lpstr>Key Next Steps</vt:lpstr>
      <vt:lpstr>PowerPoint Presentation</vt:lpstr>
      <vt:lpstr>PowerPoint Presentation</vt:lpstr>
      <vt:lpstr>Rural Europe. A better deal?</vt:lpstr>
      <vt:lpstr>PowerPoint Presentation</vt:lpstr>
      <vt:lpstr>Promises to Rural Areas</vt:lpstr>
      <vt:lpstr>Promise Vs Risk</vt:lpstr>
      <vt:lpstr>PowerPoint Presentation</vt:lpstr>
      <vt:lpstr>PowerPoint Presentation</vt:lpstr>
      <vt:lpstr>Negotiation Timeline</vt:lpstr>
      <vt:lpstr>PowerPoint Presentation</vt:lpstr>
      <vt:lpstr>Declaration on the future of rural areas and rural development policy in the EU  Rural Pact Coordination Group (Dec 2024)</vt:lpstr>
      <vt:lpstr>EU Rural Action Plan: Focus on developing &amp; going forward with …</vt:lpstr>
      <vt:lpstr>PowerPoint Presentation</vt:lpstr>
      <vt:lpstr>PowerPoint Presentation</vt:lpstr>
      <vt:lpstr>Bridging the Gap: Local Rural Futures in the Context of National and European Strategies</vt:lpstr>
      <vt:lpstr>Interinstitutional dialogue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Keaveney</dc:creator>
  <cp:lastModifiedBy>Karen Keaveney</cp:lastModifiedBy>
  <cp:revision>9</cp:revision>
  <dcterms:created xsi:type="dcterms:W3CDTF">2025-10-08T12:47:22Z</dcterms:created>
  <dcterms:modified xsi:type="dcterms:W3CDTF">2025-10-10T12:43:53Z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0C529952-62FA-4EE5-9714-DA07B3A34E07</vt:lpwstr>
  </property>
  <property fmtid="{D5CDD505-2E9C-101B-9397-08002B2CF9AE}" pid="6" name="ArticulateProjectFull">
    <vt:lpwstr>G:\My Drive\Conferences\InvConf\Leitrim CoCo Oct 2025\Karen Keaveney 13th Oct 2025 Leitrim CoCo.ppta</vt:lpwstr>
  </property>
</Properties>
</file>