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23"/>
  </p:notesMasterIdLst>
  <p:sldIdLst>
    <p:sldId id="325" r:id="rId5"/>
    <p:sldId id="310" r:id="rId6"/>
    <p:sldId id="337" r:id="rId7"/>
    <p:sldId id="341" r:id="rId8"/>
    <p:sldId id="334" r:id="rId9"/>
    <p:sldId id="339" r:id="rId10"/>
    <p:sldId id="350" r:id="rId11"/>
    <p:sldId id="349" r:id="rId12"/>
    <p:sldId id="342" r:id="rId13"/>
    <p:sldId id="343" r:id="rId14"/>
    <p:sldId id="351" r:id="rId15"/>
    <p:sldId id="352" r:id="rId16"/>
    <p:sldId id="348" r:id="rId17"/>
    <p:sldId id="344" r:id="rId18"/>
    <p:sldId id="346" r:id="rId19"/>
    <p:sldId id="347" r:id="rId20"/>
    <p:sldId id="335" r:id="rId21"/>
    <p:sldId id="306"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95F"/>
    <a:srgbClr val="FFDFD5"/>
    <a:srgbClr val="000000"/>
    <a:srgbClr val="F2E2CE"/>
    <a:srgbClr val="FF9C7D"/>
    <a:srgbClr val="CC3300"/>
    <a:srgbClr val="FF3300"/>
    <a:srgbClr val="6F2380"/>
    <a:srgbClr val="F2F6F1"/>
    <a:srgbClr val="E4E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5"/>
    <p:restoredTop sz="94404" autoAdjust="0"/>
  </p:normalViewPr>
  <p:slideViewPr>
    <p:cSldViewPr snapToGrid="0" snapToObjects="1">
      <p:cViewPr varScale="1">
        <p:scale>
          <a:sx n="138" d="100"/>
          <a:sy n="138" d="100"/>
        </p:scale>
        <p:origin x="9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McKeon" userId="1c685d10-9f9e-452a-aa42-e846e6e7b699" providerId="ADAL" clId="{39100DDB-701E-4322-BF99-F19DCC375092}"/>
    <pc:docChg chg="undo redo custSel addSld delSld modSld">
      <pc:chgData name="Jacqueline McKeon" userId="1c685d10-9f9e-452a-aa42-e846e6e7b699" providerId="ADAL" clId="{39100DDB-701E-4322-BF99-F19DCC375092}" dt="2026-06-15T13:19:14.122" v="1121" actId="404"/>
      <pc:docMkLst>
        <pc:docMk/>
      </pc:docMkLst>
      <pc:sldChg chg="modSp mod">
        <pc:chgData name="Jacqueline McKeon" userId="1c685d10-9f9e-452a-aa42-e846e6e7b699" providerId="ADAL" clId="{39100DDB-701E-4322-BF99-F19DCC375092}" dt="2026-05-29T15:15:16.694" v="1040" actId="20577"/>
        <pc:sldMkLst>
          <pc:docMk/>
          <pc:sldMk cId="786018198" sldId="325"/>
        </pc:sldMkLst>
        <pc:spChg chg="mod">
          <ac:chgData name="Jacqueline McKeon" userId="1c685d10-9f9e-452a-aa42-e846e6e7b699" providerId="ADAL" clId="{39100DDB-701E-4322-BF99-F19DCC375092}" dt="2026-05-29T15:15:16.694" v="1040" actId="20577"/>
          <ac:spMkLst>
            <pc:docMk/>
            <pc:sldMk cId="786018198" sldId="325"/>
            <ac:spMk id="2" creationId="{B4B51DDE-2A45-42F5-7EF6-6A886B8C8325}"/>
          </ac:spMkLst>
        </pc:spChg>
        <pc:spChg chg="mod">
          <ac:chgData name="Jacqueline McKeon" userId="1c685d10-9f9e-452a-aa42-e846e6e7b699" providerId="ADAL" clId="{39100DDB-701E-4322-BF99-F19DCC375092}" dt="2026-05-27T14:59:25.294" v="1002" actId="1076"/>
          <ac:spMkLst>
            <pc:docMk/>
            <pc:sldMk cId="786018198" sldId="325"/>
            <ac:spMk id="7" creationId="{00000000-0000-0000-0000-000000000000}"/>
          </ac:spMkLst>
        </pc:spChg>
      </pc:sldChg>
      <pc:sldChg chg="addSp modSp mod">
        <pc:chgData name="Jacqueline McKeon" userId="1c685d10-9f9e-452a-aa42-e846e6e7b699" providerId="ADAL" clId="{39100DDB-701E-4322-BF99-F19DCC375092}" dt="2026-05-27T15:04:05.321" v="1030"/>
        <pc:sldMkLst>
          <pc:docMk/>
          <pc:sldMk cId="323631098" sldId="334"/>
        </pc:sldMkLst>
      </pc:sldChg>
      <pc:sldChg chg="modSp mod">
        <pc:chgData name="Jacqueline McKeon" userId="1c685d10-9f9e-452a-aa42-e846e6e7b699" providerId="ADAL" clId="{39100DDB-701E-4322-BF99-F19DCC375092}" dt="2026-06-08T14:22:17.654" v="1052" actId="20577"/>
        <pc:sldMkLst>
          <pc:docMk/>
          <pc:sldMk cId="1729291856" sldId="335"/>
        </pc:sldMkLst>
        <pc:graphicFrameChg chg="modGraphic">
          <ac:chgData name="Jacqueline McKeon" userId="1c685d10-9f9e-452a-aa42-e846e6e7b699" providerId="ADAL" clId="{39100DDB-701E-4322-BF99-F19DCC375092}" dt="2026-06-08T14:22:17.654" v="1052" actId="20577"/>
          <ac:graphicFrameMkLst>
            <pc:docMk/>
            <pc:sldMk cId="1729291856" sldId="335"/>
            <ac:graphicFrameMk id="5" creationId="{2BE92291-AEBF-7259-C805-5CD9C78EA426}"/>
          </ac:graphicFrameMkLst>
        </pc:graphicFrameChg>
      </pc:sldChg>
      <pc:sldChg chg="addSp delSp modSp mod">
        <pc:chgData name="Jacqueline McKeon" userId="1c685d10-9f9e-452a-aa42-e846e6e7b699" providerId="ADAL" clId="{39100DDB-701E-4322-BF99-F19DCC375092}" dt="2026-05-27T15:05:44.440" v="1035" actId="478"/>
        <pc:sldMkLst>
          <pc:docMk/>
          <pc:sldMk cId="1565055392" sldId="339"/>
        </pc:sldMkLst>
        <pc:spChg chg="mod">
          <ac:chgData name="Jacqueline McKeon" userId="1c685d10-9f9e-452a-aa42-e846e6e7b699" providerId="ADAL" clId="{39100DDB-701E-4322-BF99-F19DCC375092}" dt="2026-05-27T14:58:42.705" v="993" actId="1076"/>
          <ac:spMkLst>
            <pc:docMk/>
            <pc:sldMk cId="1565055392" sldId="339"/>
            <ac:spMk id="11" creationId="{B914433B-464C-811E-B0AD-6B4B7476A81B}"/>
          </ac:spMkLst>
        </pc:spChg>
        <pc:spChg chg="mod">
          <ac:chgData name="Jacqueline McKeon" userId="1c685d10-9f9e-452a-aa42-e846e6e7b699" providerId="ADAL" clId="{39100DDB-701E-4322-BF99-F19DCC375092}" dt="2026-05-27T14:58:57.685" v="999" actId="27636"/>
          <ac:spMkLst>
            <pc:docMk/>
            <pc:sldMk cId="1565055392" sldId="339"/>
            <ac:spMk id="12" creationId="{B542904E-1D1B-A70E-409F-A74BA9EE1CE5}"/>
          </ac:spMkLst>
        </pc:spChg>
      </pc:sldChg>
      <pc:sldChg chg="addSp delSp modSp mod">
        <pc:chgData name="Jacqueline McKeon" userId="1c685d10-9f9e-452a-aa42-e846e6e7b699" providerId="ADAL" clId="{39100DDB-701E-4322-BF99-F19DCC375092}" dt="2026-06-15T13:19:14.122" v="1121" actId="404"/>
        <pc:sldMkLst>
          <pc:docMk/>
          <pc:sldMk cId="3929263204" sldId="348"/>
        </pc:sldMkLst>
        <pc:spChg chg="mod ord">
          <ac:chgData name="Jacqueline McKeon" userId="1c685d10-9f9e-452a-aa42-e846e6e7b699" providerId="ADAL" clId="{39100DDB-701E-4322-BF99-F19DCC375092}" dt="2026-06-15T13:19:14.122" v="1121" actId="404"/>
          <ac:spMkLst>
            <pc:docMk/>
            <pc:sldMk cId="3929263204" sldId="348"/>
            <ac:spMk id="3" creationId="{679189A1-9598-BD4F-B531-2359FB58C4E9}"/>
          </ac:spMkLst>
        </pc:spChg>
        <pc:picChg chg="add mod">
          <ac:chgData name="Jacqueline McKeon" userId="1c685d10-9f9e-452a-aa42-e846e6e7b699" providerId="ADAL" clId="{39100DDB-701E-4322-BF99-F19DCC375092}" dt="2026-06-15T13:16:50.259" v="1075" actId="14100"/>
          <ac:picMkLst>
            <pc:docMk/>
            <pc:sldMk cId="3929263204" sldId="348"/>
            <ac:picMk id="6" creationId="{9F6FBFDE-B00F-019D-5228-E79DFE7550C7}"/>
          </ac:picMkLst>
        </pc:picChg>
        <pc:picChg chg="add del mod">
          <ac:chgData name="Jacqueline McKeon" userId="1c685d10-9f9e-452a-aa42-e846e6e7b699" providerId="ADAL" clId="{39100DDB-701E-4322-BF99-F19DCC375092}" dt="2026-06-15T13:15:19.385" v="1053" actId="478"/>
          <ac:picMkLst>
            <pc:docMk/>
            <pc:sldMk cId="3929263204" sldId="348"/>
            <ac:picMk id="7" creationId="{800FB82D-F936-A8AE-5423-E5B6CD00FFA2}"/>
          </ac:picMkLst>
        </pc:picChg>
        <pc:picChg chg="add mod">
          <ac:chgData name="Jacqueline McKeon" userId="1c685d10-9f9e-452a-aa42-e846e6e7b699" providerId="ADAL" clId="{39100DDB-701E-4322-BF99-F19DCC375092}" dt="2026-06-15T13:18:04.912" v="1104" actId="1076"/>
          <ac:picMkLst>
            <pc:docMk/>
            <pc:sldMk cId="3929263204" sldId="348"/>
            <ac:picMk id="14" creationId="{13B45674-0201-2FC6-83FF-E5DCD5DD10E3}"/>
          </ac:picMkLst>
        </pc:picChg>
        <pc:picChg chg="add mod">
          <ac:chgData name="Jacqueline McKeon" userId="1c685d10-9f9e-452a-aa42-e846e6e7b699" providerId="ADAL" clId="{39100DDB-701E-4322-BF99-F19DCC375092}" dt="2026-06-15T13:16:43.227" v="1073" actId="1076"/>
          <ac:picMkLst>
            <pc:docMk/>
            <pc:sldMk cId="3929263204" sldId="348"/>
            <ac:picMk id="15" creationId="{452F4706-5BE5-D038-8C17-CA6926BEAB2F}"/>
          </ac:picMkLst>
        </pc:picChg>
        <pc:picChg chg="add mod">
          <ac:chgData name="Jacqueline McKeon" userId="1c685d10-9f9e-452a-aa42-e846e6e7b699" providerId="ADAL" clId="{39100DDB-701E-4322-BF99-F19DCC375092}" dt="2026-06-15T13:16:54.004" v="1076" actId="14100"/>
          <ac:picMkLst>
            <pc:docMk/>
            <pc:sldMk cId="3929263204" sldId="348"/>
            <ac:picMk id="19" creationId="{5A63AE6D-DFE0-AC9C-5DEA-29A5E56DCC44}"/>
          </ac:picMkLst>
        </pc:picChg>
        <pc:picChg chg="add mod">
          <ac:chgData name="Jacqueline McKeon" userId="1c685d10-9f9e-452a-aa42-e846e6e7b699" providerId="ADAL" clId="{39100DDB-701E-4322-BF99-F19DCC375092}" dt="2026-06-15T13:17:00.037" v="1077" actId="14100"/>
          <ac:picMkLst>
            <pc:docMk/>
            <pc:sldMk cId="3929263204" sldId="348"/>
            <ac:picMk id="21" creationId="{F7C190D7-3D5D-933A-16E8-095FA0188434}"/>
          </ac:picMkLst>
        </pc:picChg>
      </pc:sldChg>
      <pc:sldChg chg="addSp delSp modSp mod">
        <pc:chgData name="Jacqueline McKeon" userId="1c685d10-9f9e-452a-aa42-e846e6e7b699" providerId="ADAL" clId="{39100DDB-701E-4322-BF99-F19DCC375092}" dt="2026-05-27T15:05:08.189" v="1034" actId="34807"/>
        <pc:sldMkLst>
          <pc:docMk/>
          <pc:sldMk cId="272563917" sldId="349"/>
        </pc:sldMkLst>
        <pc:picChg chg="add mod">
          <ac:chgData name="Jacqueline McKeon" userId="1c685d10-9f9e-452a-aa42-e846e6e7b699" providerId="ADAL" clId="{39100DDB-701E-4322-BF99-F19DCC375092}" dt="2026-05-27T15:05:08.189" v="1034" actId="34807"/>
          <ac:picMkLst>
            <pc:docMk/>
            <pc:sldMk cId="272563917" sldId="349"/>
            <ac:picMk id="6" creationId="{BEEB63BC-3A02-2B39-9A26-497333FBBD83}"/>
          </ac:picMkLst>
        </pc:picChg>
      </pc:sldChg>
      <pc:sldChg chg="addSp delSp modSp mod">
        <pc:chgData name="Jacqueline McKeon" userId="1c685d10-9f9e-452a-aa42-e846e6e7b699" providerId="ADAL" clId="{39100DDB-701E-4322-BF99-F19DCC375092}" dt="2026-05-27T15:05:47.413" v="1036" actId="478"/>
        <pc:sldMkLst>
          <pc:docMk/>
          <pc:sldMk cId="2742251755" sldId="350"/>
        </pc:sldMkLst>
      </pc:sldChg>
      <pc:sldChg chg="addSp delSp modSp mod">
        <pc:chgData name="Jacqueline McKeon" userId="1c685d10-9f9e-452a-aa42-e846e6e7b699" providerId="ADAL" clId="{39100DDB-701E-4322-BF99-F19DCC375092}" dt="2026-05-27T14:37:29.205" v="869" actId="5793"/>
        <pc:sldMkLst>
          <pc:docMk/>
          <pc:sldMk cId="3844947191" sldId="351"/>
        </pc:sldMkLst>
        <pc:spChg chg="mod">
          <ac:chgData name="Jacqueline McKeon" userId="1c685d10-9f9e-452a-aa42-e846e6e7b699" providerId="ADAL" clId="{39100DDB-701E-4322-BF99-F19DCC375092}" dt="2026-05-27T14:37:29.205" v="869" actId="5793"/>
          <ac:spMkLst>
            <pc:docMk/>
            <pc:sldMk cId="3844947191" sldId="351"/>
            <ac:spMk id="6" creationId="{63ECF232-6D2A-F252-6540-3092639A557C}"/>
          </ac:spMkLst>
        </pc:spChg>
      </pc:sldChg>
      <pc:sldChg chg="addSp delSp modSp add mod">
        <pc:chgData name="Jacqueline McKeon" userId="1c685d10-9f9e-452a-aa42-e846e6e7b699" providerId="ADAL" clId="{39100DDB-701E-4322-BF99-F19DCC375092}" dt="2026-05-27T15:03:18.841" v="1024" actId="21"/>
        <pc:sldMkLst>
          <pc:docMk/>
          <pc:sldMk cId="1139104208" sldId="352"/>
        </pc:sldMkLst>
        <pc:spChg chg="mod">
          <ac:chgData name="Jacqueline McKeon" userId="1c685d10-9f9e-452a-aa42-e846e6e7b699" providerId="ADAL" clId="{39100DDB-701E-4322-BF99-F19DCC375092}" dt="2026-05-27T14:43:31.777" v="892" actId="5793"/>
          <ac:spMkLst>
            <pc:docMk/>
            <pc:sldMk cId="1139104208" sldId="352"/>
            <ac:spMk id="6" creationId="{149D534A-2C60-2124-08A8-DE41510F4EE5}"/>
          </ac:spMkLst>
        </pc:spChg>
        <pc:picChg chg="add mod">
          <ac:chgData name="Jacqueline McKeon" userId="1c685d10-9f9e-452a-aa42-e846e6e7b699" providerId="ADAL" clId="{39100DDB-701E-4322-BF99-F19DCC375092}" dt="2026-05-27T14:43:09.445" v="886" actId="1076"/>
          <ac:picMkLst>
            <pc:docMk/>
            <pc:sldMk cId="1139104208" sldId="352"/>
            <ac:picMk id="7" creationId="{88532D8F-867C-B447-62CC-7AA5466767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82FA3-1F3E-B04D-A9AE-1D094F6ED39F}" type="datetimeFigureOut">
              <a:rPr lang="en-US" smtClean="0"/>
              <a:t>6/15/2026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63CFA-A976-DD41-91B9-CD27552E2480}" type="slidenum">
              <a:rPr lang="en-US" smtClean="0"/>
              <a:t>‹#›</a:t>
            </a:fld>
            <a:endParaRPr lang="en-US"/>
          </a:p>
        </p:txBody>
      </p:sp>
    </p:spTree>
    <p:extLst>
      <p:ext uri="{BB962C8B-B14F-4D97-AF65-F5344CB8AC3E}">
        <p14:creationId xmlns:p14="http://schemas.microsoft.com/office/powerpoint/2010/main" val="185419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9263CFA-A976-DD41-91B9-CD27552E2480}" type="slidenum">
              <a:rPr lang="en-US" smtClean="0"/>
              <a:t>7</a:t>
            </a:fld>
            <a:endParaRPr lang="en-US"/>
          </a:p>
        </p:txBody>
      </p:sp>
    </p:spTree>
    <p:extLst>
      <p:ext uri="{BB962C8B-B14F-4D97-AF65-F5344CB8AC3E}">
        <p14:creationId xmlns:p14="http://schemas.microsoft.com/office/powerpoint/2010/main" val="80493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24156" y="1371599"/>
            <a:ext cx="5961721" cy="1200151"/>
          </a:xfrm>
          <a:prstGeom prst="rect">
            <a:avLst/>
          </a:prstGeom>
        </p:spPr>
        <p:txBody>
          <a:bodyPr lIns="0" tIns="0" rIns="0" bIns="108000" anchor="b" anchorCtr="0">
            <a:normAutofit/>
          </a:bodyPr>
          <a:lstStyle>
            <a:lvl1pPr>
              <a:defRPr sz="3200" baseline="0">
                <a:solidFill>
                  <a:schemeClr val="tx2"/>
                </a:solidFill>
              </a:defRPr>
            </a:lvl1pPr>
          </a:lstStyle>
          <a:p>
            <a:r>
              <a:rPr lang="en-US" dirty="0"/>
              <a:t>Title of presentation</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554" y="413038"/>
            <a:ext cx="3851362" cy="958562"/>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701" t="2346" b="252"/>
          <a:stretch/>
        </p:blipFill>
        <p:spPr>
          <a:xfrm>
            <a:off x="3919654" y="2390355"/>
            <a:ext cx="5224346" cy="2753146"/>
          </a:xfrm>
          <a:prstGeom prst="rect">
            <a:avLst/>
          </a:prstGeom>
        </p:spPr>
      </p:pic>
      <p:sp>
        <p:nvSpPr>
          <p:cNvPr id="8" name="TextBox 7"/>
          <p:cNvSpPr txBox="1"/>
          <p:nvPr userDrawn="1"/>
        </p:nvSpPr>
        <p:spPr>
          <a:xfrm>
            <a:off x="5536582" y="3841597"/>
            <a:ext cx="3607418" cy="436206"/>
          </a:xfrm>
          <a:prstGeom prst="rect">
            <a:avLst/>
          </a:prstGeom>
        </p:spPr>
        <p:txBody>
          <a:bodyPr wrap="square" lIns="0" tIns="0" rIns="0" bIns="0" rtlCol="0" anchor="b" anchorCtr="0">
            <a:noAutofit/>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800" b="0" i="0" u="none" strike="noStrike" kern="1200" baseline="0" dirty="0" err="1">
                <a:solidFill>
                  <a:schemeClr val="tx1"/>
                </a:solidFill>
                <a:latin typeface="+mn-lt"/>
                <a:ea typeface="Corbel" charset="0"/>
                <a:cs typeface="Corbel" charset="0"/>
              </a:rPr>
              <a:t>www.leitrim.ie</a:t>
            </a:r>
            <a:endParaRPr lang="en-US" sz="2800" b="0" i="0" u="none" strike="noStrike" kern="1200" baseline="0" dirty="0">
              <a:solidFill>
                <a:schemeClr val="tx1"/>
              </a:solidFill>
              <a:latin typeface="+mn-lt"/>
              <a:ea typeface="Corbel" charset="0"/>
              <a:cs typeface="Corbel" charset="0"/>
            </a:endParaRPr>
          </a:p>
        </p:txBody>
      </p:sp>
      <p:cxnSp>
        <p:nvCxnSpPr>
          <p:cNvPr id="14" name="Straight Connector 13"/>
          <p:cNvCxnSpPr/>
          <p:nvPr userDrawn="1"/>
        </p:nvCxnSpPr>
        <p:spPr>
          <a:xfrm flipV="1">
            <a:off x="511299" y="2"/>
            <a:ext cx="0" cy="419258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24369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Alt 2">
    <p:bg>
      <p:bgPr>
        <a:solidFill>
          <a:srgbClr val="F2F6F1"/>
        </a:solidFill>
        <a:effectLst/>
      </p:bgPr>
    </p:bg>
    <p:spTree>
      <p:nvGrpSpPr>
        <p:cNvPr id="1" name=""/>
        <p:cNvGrpSpPr/>
        <p:nvPr/>
      </p:nvGrpSpPr>
      <p:grpSpPr>
        <a:xfrm>
          <a:off x="0" y="0"/>
          <a:ext cx="0" cy="0"/>
          <a:chOff x="0" y="0"/>
          <a:chExt cx="0" cy="0"/>
        </a:xfrm>
      </p:grpSpPr>
      <p:sp>
        <p:nvSpPr>
          <p:cNvPr id="8" name="Title Placeholder 1"/>
          <p:cNvSpPr>
            <a:spLocks noGrp="1"/>
          </p:cNvSpPr>
          <p:nvPr userDrawn="1">
            <p:ph type="title" hasCustomPrompt="1"/>
          </p:nvPr>
        </p:nvSpPr>
        <p:spPr>
          <a:xfrm>
            <a:off x="351694" y="61993"/>
            <a:ext cx="6676787" cy="843542"/>
          </a:xfrm>
          <a:prstGeom prst="rect">
            <a:avLst/>
          </a:prstGeom>
          <a:noFill/>
        </p:spPr>
        <p:txBody>
          <a:bodyPr vert="horz" wrap="square" lIns="0" tIns="0" rIns="0" bIns="0" rtlCol="0" anchor="ctr">
            <a:normAutofit/>
          </a:bodyPr>
          <a:lstStyle>
            <a:lvl1pPr>
              <a:defRPr sz="2700" b="0" baseline="0">
                <a:solidFill>
                  <a:schemeClr val="tx2"/>
                </a:solidFill>
                <a:latin typeface="+mj-lt"/>
                <a:ea typeface="Corbel" charset="0"/>
                <a:cs typeface="Corbel" charset="0"/>
              </a:defRPr>
            </a:lvl1pPr>
          </a:lstStyle>
          <a:p>
            <a:r>
              <a:rPr lang="en-US" dirty="0"/>
              <a:t>Content Slide</a:t>
            </a:r>
          </a:p>
        </p:txBody>
      </p:sp>
      <p:sp>
        <p:nvSpPr>
          <p:cNvPr id="3" name="Text Placeholder 2"/>
          <p:cNvSpPr>
            <a:spLocks noGrp="1"/>
          </p:cNvSpPr>
          <p:nvPr userDrawn="1">
            <p:ph type="body" sz="quarter" idx="10"/>
          </p:nvPr>
        </p:nvSpPr>
        <p:spPr>
          <a:xfrm>
            <a:off x="351693" y="1115878"/>
            <a:ext cx="8522889" cy="3492770"/>
          </a:xfrm>
          <a:prstGeom prst="rect">
            <a:avLst/>
          </a:prstGeom>
        </p:spPr>
        <p:txBody>
          <a:bodyPr lIns="0" tIns="0" rIns="0" bIns="0">
            <a:normAutofit/>
          </a:bodyPr>
          <a:lstStyle>
            <a:lvl1pPr marL="202401" indent="-202401">
              <a:buFontTx/>
              <a:buBlip>
                <a:blip r:embed="rId2"/>
              </a:buBlip>
              <a:tabLst/>
              <a:defRPr sz="1600">
                <a:solidFill>
                  <a:schemeClr val="tx2"/>
                </a:solidFill>
                <a:latin typeface="+mn-lt"/>
                <a:ea typeface="Corbel" charset="0"/>
                <a:cs typeface="Corbel" charset="0"/>
              </a:defRPr>
            </a:lvl1pPr>
            <a:lvl2pPr marL="434568" indent="-177400">
              <a:buFontTx/>
              <a:buBlip>
                <a:blip r:embed="rId2"/>
              </a:buBlip>
              <a:tabLst/>
              <a:defRPr sz="1400">
                <a:solidFill>
                  <a:schemeClr val="tx2"/>
                </a:solidFill>
                <a:latin typeface="+mn-lt"/>
                <a:ea typeface="Corbel" charset="0"/>
                <a:cs typeface="Corbel" charset="0"/>
              </a:defRPr>
            </a:lvl2pPr>
            <a:lvl3pPr marL="642905" indent="-128582">
              <a:buFontTx/>
              <a:buBlip>
                <a:blip r:embed="rId2"/>
              </a:buBlip>
              <a:defRPr sz="1300">
                <a:solidFill>
                  <a:schemeClr val="tx2"/>
                </a:solidFill>
                <a:latin typeface="+mn-lt"/>
                <a:ea typeface="Corbel" charset="0"/>
                <a:cs typeface="Corbel" charset="0"/>
              </a:defRPr>
            </a:lvl3pPr>
            <a:lvl4pPr marL="900068" indent="-128582">
              <a:buFontTx/>
              <a:buBlip>
                <a:blip r:embed="rId2"/>
              </a:buBlip>
              <a:defRPr sz="1100">
                <a:solidFill>
                  <a:schemeClr val="tx2"/>
                </a:solidFill>
                <a:latin typeface="+mn-lt"/>
                <a:ea typeface="Corbel" charset="0"/>
                <a:cs typeface="Corbel" charset="0"/>
              </a:defRPr>
            </a:lvl4pPr>
            <a:lvl5pPr marL="1157230" indent="-128582">
              <a:buFontTx/>
              <a:buBlip>
                <a:blip r:embed="rId2"/>
              </a:buBlip>
              <a:defRPr sz="1000">
                <a:solidFill>
                  <a:schemeClr val="tx2"/>
                </a:solidFill>
                <a:latin typeface="+mn-lt"/>
                <a:ea typeface="Corbel" charset="0"/>
                <a:cs typeface="Corbe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351693" y="905535"/>
            <a:ext cx="8530253" cy="0"/>
          </a:xfrm>
          <a:prstGeom prst="line">
            <a:avLst/>
          </a:prstGeom>
          <a:ln w="25400">
            <a:solidFill>
              <a:schemeClr val="accent2">
                <a:alpha val="3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2139" y="188671"/>
            <a:ext cx="1782443" cy="590186"/>
          </a:xfrm>
          <a:prstGeom prst="rect">
            <a:avLst/>
          </a:prstGeom>
        </p:spPr>
      </p:pic>
    </p:spTree>
    <p:extLst>
      <p:ext uri="{BB962C8B-B14F-4D97-AF65-F5344CB8AC3E}">
        <p14:creationId xmlns:p14="http://schemas.microsoft.com/office/powerpoint/2010/main" val="199977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Alt 3">
    <p:bg>
      <p:bgPr>
        <a:solidFill>
          <a:srgbClr val="F2F6F1"/>
        </a:solidFill>
        <a:effectLst/>
      </p:bgPr>
    </p:bg>
    <p:spTree>
      <p:nvGrpSpPr>
        <p:cNvPr id="1" name=""/>
        <p:cNvGrpSpPr/>
        <p:nvPr/>
      </p:nvGrpSpPr>
      <p:grpSpPr>
        <a:xfrm>
          <a:off x="0" y="0"/>
          <a:ext cx="0" cy="0"/>
          <a:chOff x="0" y="0"/>
          <a:chExt cx="0" cy="0"/>
        </a:xfrm>
      </p:grpSpPr>
      <p:pic>
        <p:nvPicPr>
          <p:cNvPr id="10" name="Picture 9"/>
          <p:cNvPicPr preferRelativeResize="0">
            <a:picLocks/>
          </p:cNvPicPr>
          <p:nvPr userDrawn="1"/>
        </p:nvPicPr>
        <p:blipFill rotWithShape="1">
          <a:blip r:embed="rId2">
            <a:extLst>
              <a:ext uri="{28A0092B-C50C-407E-A947-70E740481C1C}">
                <a14:useLocalDpi xmlns:a14="http://schemas.microsoft.com/office/drawing/2010/main" val="0"/>
              </a:ext>
            </a:extLst>
          </a:blip>
          <a:srcRect l="27614" t="2092" r="10" b="53220"/>
          <a:stretch/>
        </p:blipFill>
        <p:spPr>
          <a:xfrm>
            <a:off x="6251388" y="3944471"/>
            <a:ext cx="2892612" cy="1199029"/>
          </a:xfrm>
          <a:prstGeom prst="rect">
            <a:avLst/>
          </a:prstGeom>
        </p:spPr>
      </p:pic>
      <p:sp>
        <p:nvSpPr>
          <p:cNvPr id="8" name="Title Placeholder 1"/>
          <p:cNvSpPr>
            <a:spLocks noGrp="1"/>
          </p:cNvSpPr>
          <p:nvPr userDrawn="1">
            <p:ph type="title" hasCustomPrompt="1"/>
          </p:nvPr>
        </p:nvSpPr>
        <p:spPr>
          <a:xfrm>
            <a:off x="351694" y="61993"/>
            <a:ext cx="8522888" cy="843542"/>
          </a:xfrm>
          <a:prstGeom prst="rect">
            <a:avLst/>
          </a:prstGeom>
          <a:noFill/>
        </p:spPr>
        <p:txBody>
          <a:bodyPr vert="horz" wrap="square" lIns="0" tIns="0" rIns="0" bIns="0" rtlCol="0" anchor="ctr">
            <a:normAutofit/>
          </a:bodyPr>
          <a:lstStyle>
            <a:lvl1pPr>
              <a:defRPr sz="2700" b="0" baseline="0">
                <a:solidFill>
                  <a:schemeClr val="tx2"/>
                </a:solidFill>
                <a:latin typeface="+mj-lt"/>
                <a:ea typeface="Corbel" charset="0"/>
                <a:cs typeface="Corbel" charset="0"/>
              </a:defRPr>
            </a:lvl1pPr>
          </a:lstStyle>
          <a:p>
            <a:r>
              <a:rPr lang="en-US" dirty="0"/>
              <a:t>Content Slide</a:t>
            </a:r>
          </a:p>
        </p:txBody>
      </p:sp>
      <p:sp>
        <p:nvSpPr>
          <p:cNvPr id="3" name="Text Placeholder 2"/>
          <p:cNvSpPr>
            <a:spLocks noGrp="1"/>
          </p:cNvSpPr>
          <p:nvPr userDrawn="1">
            <p:ph type="body" sz="quarter" idx="10"/>
          </p:nvPr>
        </p:nvSpPr>
        <p:spPr>
          <a:xfrm>
            <a:off x="351693" y="1115878"/>
            <a:ext cx="8522889" cy="3492770"/>
          </a:xfrm>
          <a:prstGeom prst="rect">
            <a:avLst/>
          </a:prstGeom>
        </p:spPr>
        <p:txBody>
          <a:bodyPr lIns="0" tIns="0" rIns="0" bIns="0">
            <a:normAutofit/>
          </a:bodyPr>
          <a:lstStyle>
            <a:lvl1pPr marL="202401" indent="-202401">
              <a:buFontTx/>
              <a:buBlip>
                <a:blip r:embed="rId3"/>
              </a:buBlip>
              <a:tabLst/>
              <a:defRPr sz="1600">
                <a:solidFill>
                  <a:schemeClr val="tx2"/>
                </a:solidFill>
                <a:latin typeface="+mn-lt"/>
                <a:ea typeface="Corbel" charset="0"/>
                <a:cs typeface="Corbel" charset="0"/>
              </a:defRPr>
            </a:lvl1pPr>
            <a:lvl2pPr marL="434568" indent="-177400">
              <a:buFontTx/>
              <a:buBlip>
                <a:blip r:embed="rId3"/>
              </a:buBlip>
              <a:tabLst/>
              <a:defRPr sz="1400">
                <a:solidFill>
                  <a:schemeClr val="tx2"/>
                </a:solidFill>
                <a:latin typeface="+mn-lt"/>
                <a:ea typeface="Corbel" charset="0"/>
                <a:cs typeface="Corbel" charset="0"/>
              </a:defRPr>
            </a:lvl2pPr>
            <a:lvl3pPr marL="642905" indent="-128582">
              <a:buFontTx/>
              <a:buBlip>
                <a:blip r:embed="rId3"/>
              </a:buBlip>
              <a:defRPr sz="1300">
                <a:solidFill>
                  <a:schemeClr val="tx2"/>
                </a:solidFill>
                <a:latin typeface="+mn-lt"/>
                <a:ea typeface="Corbel" charset="0"/>
                <a:cs typeface="Corbel" charset="0"/>
              </a:defRPr>
            </a:lvl3pPr>
            <a:lvl4pPr marL="900068" indent="-128582">
              <a:buFontTx/>
              <a:buBlip>
                <a:blip r:embed="rId3"/>
              </a:buBlip>
              <a:defRPr sz="1100">
                <a:solidFill>
                  <a:schemeClr val="tx2"/>
                </a:solidFill>
                <a:latin typeface="+mn-lt"/>
                <a:ea typeface="Corbel" charset="0"/>
                <a:cs typeface="Corbel" charset="0"/>
              </a:defRPr>
            </a:lvl4pPr>
            <a:lvl5pPr marL="1157230" indent="-128582">
              <a:buFontTx/>
              <a:buBlip>
                <a:blip r:embed="rId3"/>
              </a:buBlip>
              <a:defRPr sz="1000">
                <a:solidFill>
                  <a:schemeClr val="tx2"/>
                </a:solidFill>
                <a:latin typeface="+mn-lt"/>
                <a:ea typeface="Corbel" charset="0"/>
                <a:cs typeface="Corbe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351693" y="905535"/>
            <a:ext cx="8530253" cy="0"/>
          </a:xfrm>
          <a:prstGeom prst="line">
            <a:avLst/>
          </a:prstGeom>
          <a:ln w="25400">
            <a:solidFill>
              <a:schemeClr val="accent2">
                <a:alpha val="3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54172" y="4538945"/>
            <a:ext cx="1220410" cy="404092"/>
          </a:xfrm>
          <a:prstGeom prst="rect">
            <a:avLst/>
          </a:prstGeom>
        </p:spPr>
      </p:pic>
    </p:spTree>
    <p:extLst>
      <p:ext uri="{BB962C8B-B14F-4D97-AF65-F5344CB8AC3E}">
        <p14:creationId xmlns:p14="http://schemas.microsoft.com/office/powerpoint/2010/main" val="40961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END Slid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792163" y="2058904"/>
            <a:ext cx="4403558" cy="1025692"/>
          </a:xfrm>
          <a:prstGeom prst="rect">
            <a:avLst/>
          </a:prstGeom>
        </p:spPr>
        <p:txBody>
          <a:bodyPr wrap="square" lIns="0" tIns="46800" rIns="0" rtlCol="0" anchor="ctr" anchorCtr="0">
            <a:noAutofit/>
          </a:bodyPr>
          <a:lstStyle/>
          <a:p>
            <a:pPr algn="l"/>
            <a:r>
              <a:rPr lang="en-US" sz="4400" b="0" dirty="0">
                <a:solidFill>
                  <a:schemeClr val="tx2"/>
                </a:solidFill>
                <a:latin typeface="+mn-lt"/>
                <a:ea typeface="Corbel" charset="0"/>
                <a:cs typeface="Corbel" charset="0"/>
              </a:rPr>
              <a:t>Thank You</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63" y="653121"/>
            <a:ext cx="4365276" cy="1086469"/>
          </a:xfrm>
          <a:prstGeom prst="rect">
            <a:avLst/>
          </a:prstGeom>
        </p:spPr>
      </p:pic>
      <p:grpSp>
        <p:nvGrpSpPr>
          <p:cNvPr id="8" name="Group 7"/>
          <p:cNvGrpSpPr/>
          <p:nvPr userDrawn="1"/>
        </p:nvGrpSpPr>
        <p:grpSpPr>
          <a:xfrm>
            <a:off x="792163" y="3875051"/>
            <a:ext cx="2263272" cy="373563"/>
            <a:chOff x="792163" y="3791412"/>
            <a:chExt cx="2263272" cy="373563"/>
          </a:xfrm>
        </p:grpSpPr>
        <p:sp>
          <p:nvSpPr>
            <p:cNvPr id="14" name="TextBox 13"/>
            <p:cNvSpPr txBox="1"/>
            <p:nvPr userDrawn="1"/>
          </p:nvSpPr>
          <p:spPr>
            <a:xfrm>
              <a:off x="792163" y="3791412"/>
              <a:ext cx="1148149" cy="373563"/>
            </a:xfrm>
            <a:prstGeom prst="rect">
              <a:avLst/>
            </a:prstGeom>
          </p:spPr>
          <p:txBody>
            <a:bodyPr wrap="square" lIns="0" tIns="0" rIns="0" bIns="0" rtlCol="0" anchor="ctr" anchorCtr="0">
              <a:no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Corbel" charset="0"/>
                  <a:cs typeface="Corbel" charset="0"/>
                </a:rPr>
                <a:t>Follow us:</a:t>
              </a:r>
            </a:p>
          </p:txBody>
        </p:sp>
        <p:grpSp>
          <p:nvGrpSpPr>
            <p:cNvPr id="6" name="Group 5"/>
            <p:cNvGrpSpPr/>
            <p:nvPr userDrawn="1"/>
          </p:nvGrpSpPr>
          <p:grpSpPr>
            <a:xfrm>
              <a:off x="1956113" y="3834991"/>
              <a:ext cx="1099322" cy="222496"/>
              <a:chOff x="1956112" y="3788724"/>
              <a:chExt cx="1327921" cy="268763"/>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6112" y="3788724"/>
                <a:ext cx="127982" cy="26876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0866" y="3811364"/>
                <a:ext cx="243167" cy="234634"/>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40713" y="3792990"/>
                <a:ext cx="260231" cy="260231"/>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45906" y="3790857"/>
                <a:ext cx="264497" cy="264497"/>
              </a:xfrm>
              <a:prstGeom prst="rect">
                <a:avLst/>
              </a:prstGeom>
            </p:spPr>
          </p:pic>
        </p:grpSp>
      </p:gr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701" t="2346" b="252"/>
          <a:stretch/>
        </p:blipFill>
        <p:spPr>
          <a:xfrm>
            <a:off x="3919654" y="2390355"/>
            <a:ext cx="5224346" cy="2753146"/>
          </a:xfrm>
          <a:prstGeom prst="rect">
            <a:avLst/>
          </a:prstGeom>
        </p:spPr>
      </p:pic>
      <p:sp>
        <p:nvSpPr>
          <p:cNvPr id="19" name="TextBox 18"/>
          <p:cNvSpPr txBox="1"/>
          <p:nvPr userDrawn="1"/>
        </p:nvSpPr>
        <p:spPr>
          <a:xfrm>
            <a:off x="5536582" y="3808148"/>
            <a:ext cx="3607418" cy="436206"/>
          </a:xfrm>
          <a:prstGeom prst="rect">
            <a:avLst/>
          </a:prstGeom>
        </p:spPr>
        <p:txBody>
          <a:bodyPr wrap="square" lIns="0" tIns="0" rIns="0" bIns="46800" rtlCol="0" anchor="ctr" anchorCtr="0">
            <a:noAutofit/>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800" b="0" i="0" u="none" strike="noStrike" kern="1200" baseline="0" dirty="0" err="1">
                <a:solidFill>
                  <a:schemeClr val="tx1"/>
                </a:solidFill>
                <a:latin typeface="+mn-lt"/>
                <a:ea typeface="Corbel" charset="0"/>
                <a:cs typeface="Corbel" charset="0"/>
              </a:rPr>
              <a:t>www.leitrim.ie</a:t>
            </a:r>
            <a:endParaRPr lang="en-US" sz="2800" b="0" i="0" u="none" strike="noStrike" kern="1200" baseline="0" dirty="0">
              <a:solidFill>
                <a:schemeClr val="tx1"/>
              </a:solidFill>
              <a:latin typeface="+mn-lt"/>
              <a:ea typeface="Corbel" charset="0"/>
              <a:cs typeface="Corbel" charset="0"/>
            </a:endParaRPr>
          </a:p>
        </p:txBody>
      </p:sp>
    </p:spTree>
    <p:extLst>
      <p:ext uri="{BB962C8B-B14F-4D97-AF65-F5344CB8AC3E}">
        <p14:creationId xmlns:p14="http://schemas.microsoft.com/office/powerpoint/2010/main" val="16844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DCECCB84-F9BA-43D5-87BE-67443E8EF086}">
      <p15:sldGuideLst xmlns:p15="http://schemas.microsoft.com/office/powerpoint/2012/main">
        <p15:guide id="1" orient="horz" pos="2550" userDrawn="1">
          <p15:clr>
            <a:srgbClr val="FBAE40"/>
          </p15:clr>
        </p15:guide>
        <p15:guide id="2" pos="49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Reverse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763059"/>
            <a:ext cx="7886700" cy="1435476"/>
          </a:xfrm>
          <a:prstGeom prst="rect">
            <a:avLst/>
          </a:prstGeom>
        </p:spPr>
        <p:txBody>
          <a:bodyPr anchor="ctr" anchorCtr="0">
            <a:normAutofit/>
          </a:bodyPr>
          <a:lstStyle>
            <a:lvl1pPr algn="ctr">
              <a:defRPr sz="3200" b="1">
                <a:solidFill>
                  <a:schemeClr val="bg1"/>
                </a:solidFill>
              </a:defRPr>
            </a:lvl1pPr>
          </a:lstStyle>
          <a:p>
            <a:r>
              <a:rPr lang="en-US" dirty="0"/>
              <a:t>Section Title Slide 1</a:t>
            </a:r>
          </a:p>
        </p:txBody>
      </p:sp>
    </p:spTree>
    <p:extLst>
      <p:ext uri="{BB962C8B-B14F-4D97-AF65-F5344CB8AC3E}">
        <p14:creationId xmlns:p14="http://schemas.microsoft.com/office/powerpoint/2010/main" val="1796827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Positiv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763059"/>
            <a:ext cx="7886700" cy="1435476"/>
          </a:xfrm>
          <a:prstGeom prst="rect">
            <a:avLst/>
          </a:prstGeom>
        </p:spPr>
        <p:txBody>
          <a:bodyPr anchor="ctr" anchorCtr="0">
            <a:normAutofit/>
          </a:bodyPr>
          <a:lstStyle>
            <a:lvl1pPr algn="ctr">
              <a:defRPr sz="3200" b="1">
                <a:solidFill>
                  <a:schemeClr val="tx2"/>
                </a:solidFill>
              </a:defRPr>
            </a:lvl1pPr>
          </a:lstStyle>
          <a:p>
            <a:r>
              <a:rPr lang="en-US" dirty="0"/>
              <a:t>Section Title Slide 2</a:t>
            </a:r>
          </a:p>
        </p:txBody>
      </p:sp>
    </p:spTree>
    <p:extLst>
      <p:ext uri="{BB962C8B-B14F-4D97-AF65-F5344CB8AC3E}">
        <p14:creationId xmlns:p14="http://schemas.microsoft.com/office/powerpoint/2010/main" val="12798902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Fancy">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userDrawn="1">
            <p:ph type="title" hasCustomPrompt="1"/>
          </p:nvPr>
        </p:nvSpPr>
        <p:spPr>
          <a:xfrm>
            <a:off x="671769" y="345515"/>
            <a:ext cx="5669149" cy="1960656"/>
          </a:xfrm>
          <a:prstGeom prst="rect">
            <a:avLst/>
          </a:prstGeom>
        </p:spPr>
        <p:txBody>
          <a:bodyPr lIns="0" tIns="0" rIns="0" bIns="108000" anchor="b" anchorCtr="0">
            <a:normAutofit/>
          </a:bodyPr>
          <a:lstStyle>
            <a:lvl1pPr>
              <a:defRPr sz="3200" baseline="0">
                <a:solidFill>
                  <a:schemeClr val="bg1"/>
                </a:solidFill>
              </a:defRPr>
            </a:lvl1pPr>
          </a:lstStyle>
          <a:p>
            <a:r>
              <a:rPr lang="en-US" dirty="0"/>
              <a:t>Section Title</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5323" y="345515"/>
            <a:ext cx="2299497" cy="761389"/>
          </a:xfrm>
          <a:prstGeom prst="rect">
            <a:avLst/>
          </a:prstGeom>
        </p:spPr>
      </p:pic>
    </p:spTree>
    <p:extLst>
      <p:ext uri="{BB962C8B-B14F-4D97-AF65-F5344CB8AC3E}">
        <p14:creationId xmlns:p14="http://schemas.microsoft.com/office/powerpoint/2010/main" val="20787496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6"/>
          <p:cNvGrpSpPr/>
          <p:nvPr userDrawn="1"/>
        </p:nvGrpSpPr>
        <p:grpSpPr>
          <a:xfrm>
            <a:off x="1379483" y="1950291"/>
            <a:ext cx="6385034" cy="943376"/>
            <a:chOff x="2227699" y="841680"/>
            <a:chExt cx="3852426" cy="569188"/>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7699" y="841680"/>
              <a:ext cx="1634031" cy="569188"/>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7234" y="891515"/>
              <a:ext cx="1892891" cy="471119"/>
            </a:xfrm>
            <a:prstGeom prst="rect">
              <a:avLst/>
            </a:prstGeom>
          </p:spPr>
        </p:pic>
      </p:grpSp>
    </p:spTree>
    <p:extLst>
      <p:ext uri="{BB962C8B-B14F-4D97-AF65-F5344CB8AC3E}">
        <p14:creationId xmlns:p14="http://schemas.microsoft.com/office/powerpoint/2010/main" val="140134941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24156" y="1367419"/>
            <a:ext cx="4800369" cy="1204332"/>
          </a:xfrm>
          <a:prstGeom prst="rect">
            <a:avLst/>
          </a:prstGeom>
        </p:spPr>
        <p:txBody>
          <a:bodyPr lIns="0" tIns="0" rIns="0" bIns="108000" anchor="b" anchorCtr="0">
            <a:noAutofit/>
          </a:bodyPr>
          <a:lstStyle>
            <a:lvl1pPr>
              <a:defRPr sz="3200" baseline="0">
                <a:solidFill>
                  <a:schemeClr val="tx2"/>
                </a:solidFill>
              </a:defRPr>
            </a:lvl1pPr>
          </a:lstStyle>
          <a:p>
            <a:r>
              <a:rPr lang="en-US" dirty="0"/>
              <a:t>Title of presentation</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554" y="408169"/>
            <a:ext cx="2897065" cy="959249"/>
          </a:xfrm>
          <a:prstGeom prst="rect">
            <a:avLst/>
          </a:prstGeom>
        </p:spPr>
      </p:pic>
      <p:cxnSp>
        <p:nvCxnSpPr>
          <p:cNvPr id="24" name="Straight Connector 23"/>
          <p:cNvCxnSpPr/>
          <p:nvPr userDrawn="1"/>
        </p:nvCxnSpPr>
        <p:spPr>
          <a:xfrm flipV="1">
            <a:off x="511299" y="2"/>
            <a:ext cx="0" cy="419258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252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rgbClr val="F2F6F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24156" y="1367419"/>
            <a:ext cx="4800369" cy="1204332"/>
          </a:xfrm>
          <a:prstGeom prst="rect">
            <a:avLst/>
          </a:prstGeom>
        </p:spPr>
        <p:txBody>
          <a:bodyPr lIns="0" tIns="0" rIns="0" bIns="108000" anchor="b" anchorCtr="0">
            <a:noAutofit/>
          </a:bodyPr>
          <a:lstStyle>
            <a:lvl1pPr>
              <a:defRPr sz="3200" baseline="0">
                <a:solidFill>
                  <a:schemeClr val="tx2"/>
                </a:solidFill>
              </a:defRPr>
            </a:lvl1pPr>
          </a:lstStyle>
          <a:p>
            <a:r>
              <a:rPr lang="en-US" dirty="0"/>
              <a:t>Title of presentation</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554" y="408169"/>
            <a:ext cx="2897065" cy="959249"/>
          </a:xfrm>
          <a:prstGeom prst="rect">
            <a:avLst/>
          </a:prstGeom>
        </p:spPr>
      </p:pic>
      <p:cxnSp>
        <p:nvCxnSpPr>
          <p:cNvPr id="24" name="Straight Connector 23"/>
          <p:cNvCxnSpPr/>
          <p:nvPr userDrawn="1"/>
        </p:nvCxnSpPr>
        <p:spPr>
          <a:xfrm flipV="1">
            <a:off x="511299" y="2"/>
            <a:ext cx="0" cy="419258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718864"/>
      </p:ext>
    </p:extLst>
  </p:cSld>
  <p:clrMapOvr>
    <a:masterClrMapping/>
  </p:clrMapOvr>
  <p:extLst>
    <p:ext uri="{DCECCB84-F9BA-43D5-87BE-67443E8EF086}">
      <p15:sldGuideLst xmlns:p15="http://schemas.microsoft.com/office/powerpoint/2012/main">
        <p15:guide id="1" orient="horz" pos="1620">
          <p15:clr>
            <a:srgbClr val="FBAE40"/>
          </p15:clr>
        </p15:guide>
        <p15:guide id="2" pos="36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userDrawn="1">
            <p:ph type="title" hasCustomPrompt="1"/>
          </p:nvPr>
        </p:nvSpPr>
        <p:spPr>
          <a:xfrm>
            <a:off x="671769" y="267522"/>
            <a:ext cx="5669149" cy="1465025"/>
          </a:xfrm>
          <a:prstGeom prst="rect">
            <a:avLst/>
          </a:prstGeom>
        </p:spPr>
        <p:txBody>
          <a:bodyPr lIns="0" tIns="0" rIns="0" bIns="108000" anchor="b" anchorCtr="0">
            <a:normAutofit/>
          </a:bodyPr>
          <a:lstStyle>
            <a:lvl1pPr>
              <a:defRPr sz="3200" baseline="0">
                <a:solidFill>
                  <a:schemeClr val="tx2"/>
                </a:solidFill>
              </a:defRPr>
            </a:lvl1pPr>
          </a:lstStyle>
          <a:p>
            <a:r>
              <a:rPr lang="en-US" dirty="0"/>
              <a:t>Title of presentation</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5322" y="345515"/>
            <a:ext cx="2299500" cy="761389"/>
          </a:xfrm>
          <a:prstGeom prst="rect">
            <a:avLst/>
          </a:prstGeom>
        </p:spPr>
      </p:pic>
    </p:spTree>
    <p:extLst>
      <p:ext uri="{BB962C8B-B14F-4D97-AF65-F5344CB8AC3E}">
        <p14:creationId xmlns:p14="http://schemas.microsoft.com/office/powerpoint/2010/main" val="28370378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Reverse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userDrawn="1">
            <p:ph type="title" hasCustomPrompt="1"/>
          </p:nvPr>
        </p:nvSpPr>
        <p:spPr>
          <a:xfrm>
            <a:off x="671769" y="267522"/>
            <a:ext cx="5669149" cy="1465025"/>
          </a:xfrm>
          <a:prstGeom prst="rect">
            <a:avLst/>
          </a:prstGeom>
        </p:spPr>
        <p:txBody>
          <a:bodyPr lIns="0" tIns="0" rIns="0" bIns="108000" anchor="b" anchorCtr="0">
            <a:normAutofit/>
          </a:bodyPr>
          <a:lstStyle>
            <a:lvl1pPr>
              <a:defRPr sz="3200" baseline="0">
                <a:solidFill>
                  <a:schemeClr val="bg1"/>
                </a:solidFill>
              </a:defRPr>
            </a:lvl1pPr>
          </a:lstStyle>
          <a:p>
            <a:r>
              <a:rPr lang="en-US" dirty="0"/>
              <a:t>Title of presentation</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5323" y="345515"/>
            <a:ext cx="2299497" cy="761389"/>
          </a:xfrm>
          <a:prstGeom prst="rect">
            <a:avLst/>
          </a:prstGeom>
        </p:spPr>
      </p:pic>
    </p:spTree>
    <p:extLst>
      <p:ext uri="{BB962C8B-B14F-4D97-AF65-F5344CB8AC3E}">
        <p14:creationId xmlns:p14="http://schemas.microsoft.com/office/powerpoint/2010/main" val="10493194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7619" t="2037" b="53248"/>
          <a:stretch/>
        </p:blipFill>
        <p:spPr>
          <a:xfrm>
            <a:off x="6512312" y="4287644"/>
            <a:ext cx="2631688" cy="855856"/>
          </a:xfrm>
          <a:prstGeom prst="rect">
            <a:avLst/>
          </a:prstGeom>
        </p:spPr>
      </p:pic>
      <p:sp>
        <p:nvSpPr>
          <p:cNvPr id="8" name="Title Placeholder 1"/>
          <p:cNvSpPr>
            <a:spLocks noGrp="1"/>
          </p:cNvSpPr>
          <p:nvPr userDrawn="1">
            <p:ph type="title" hasCustomPrompt="1"/>
          </p:nvPr>
        </p:nvSpPr>
        <p:spPr>
          <a:xfrm>
            <a:off x="351694" y="61993"/>
            <a:ext cx="6676787" cy="843542"/>
          </a:xfrm>
          <a:prstGeom prst="rect">
            <a:avLst/>
          </a:prstGeom>
          <a:noFill/>
        </p:spPr>
        <p:txBody>
          <a:bodyPr vert="horz" wrap="square" lIns="0" tIns="0" rIns="0" bIns="0" rtlCol="0" anchor="ctr">
            <a:normAutofit/>
          </a:bodyPr>
          <a:lstStyle>
            <a:lvl1pPr>
              <a:defRPr sz="2700" b="0" baseline="0">
                <a:solidFill>
                  <a:schemeClr val="tx2"/>
                </a:solidFill>
                <a:latin typeface="+mj-lt"/>
                <a:ea typeface="Corbel" charset="0"/>
                <a:cs typeface="Corbel" charset="0"/>
              </a:defRPr>
            </a:lvl1pPr>
          </a:lstStyle>
          <a:p>
            <a:r>
              <a:rPr lang="en-US" dirty="0"/>
              <a:t>Content Slide</a:t>
            </a:r>
          </a:p>
        </p:txBody>
      </p:sp>
      <p:sp>
        <p:nvSpPr>
          <p:cNvPr id="3" name="Text Placeholder 2"/>
          <p:cNvSpPr>
            <a:spLocks noGrp="1"/>
          </p:cNvSpPr>
          <p:nvPr userDrawn="1">
            <p:ph type="body" sz="quarter" idx="10"/>
          </p:nvPr>
        </p:nvSpPr>
        <p:spPr>
          <a:xfrm>
            <a:off x="351693" y="1115878"/>
            <a:ext cx="8522889" cy="3492770"/>
          </a:xfrm>
          <a:prstGeom prst="rect">
            <a:avLst/>
          </a:prstGeom>
        </p:spPr>
        <p:txBody>
          <a:bodyPr lIns="0" tIns="0" rIns="0" bIns="0">
            <a:normAutofit/>
          </a:bodyPr>
          <a:lstStyle>
            <a:lvl1pPr marL="202401" indent="-202401">
              <a:buFontTx/>
              <a:buBlip>
                <a:blip r:embed="rId3"/>
              </a:buBlip>
              <a:tabLst/>
              <a:defRPr sz="1600">
                <a:solidFill>
                  <a:schemeClr val="tx2"/>
                </a:solidFill>
                <a:latin typeface="+mn-lt"/>
                <a:ea typeface="Corbel" charset="0"/>
                <a:cs typeface="Corbel" charset="0"/>
              </a:defRPr>
            </a:lvl1pPr>
            <a:lvl2pPr marL="434568" indent="-177400">
              <a:buFontTx/>
              <a:buBlip>
                <a:blip r:embed="rId3"/>
              </a:buBlip>
              <a:tabLst/>
              <a:defRPr sz="1400">
                <a:solidFill>
                  <a:schemeClr val="tx2"/>
                </a:solidFill>
                <a:latin typeface="+mn-lt"/>
                <a:ea typeface="Corbel" charset="0"/>
                <a:cs typeface="Corbel" charset="0"/>
              </a:defRPr>
            </a:lvl2pPr>
            <a:lvl3pPr marL="642905" indent="-128582">
              <a:buFontTx/>
              <a:buBlip>
                <a:blip r:embed="rId3"/>
              </a:buBlip>
              <a:defRPr sz="1300">
                <a:solidFill>
                  <a:schemeClr val="tx2"/>
                </a:solidFill>
                <a:latin typeface="+mn-lt"/>
                <a:ea typeface="Corbel" charset="0"/>
                <a:cs typeface="Corbel" charset="0"/>
              </a:defRPr>
            </a:lvl3pPr>
            <a:lvl4pPr marL="900068" indent="-128582">
              <a:buFontTx/>
              <a:buBlip>
                <a:blip r:embed="rId3"/>
              </a:buBlip>
              <a:defRPr sz="1100">
                <a:solidFill>
                  <a:schemeClr val="tx2"/>
                </a:solidFill>
                <a:latin typeface="+mn-lt"/>
                <a:ea typeface="Corbel" charset="0"/>
                <a:cs typeface="Corbel" charset="0"/>
              </a:defRPr>
            </a:lvl4pPr>
            <a:lvl5pPr marL="1157230" indent="-128582">
              <a:buFontTx/>
              <a:buBlip>
                <a:blip r:embed="rId3"/>
              </a:buBlip>
              <a:defRPr sz="1000">
                <a:solidFill>
                  <a:schemeClr val="tx2"/>
                </a:solidFill>
                <a:latin typeface="+mn-lt"/>
                <a:ea typeface="Corbel" charset="0"/>
                <a:cs typeface="Corbe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351693" y="905535"/>
            <a:ext cx="8530253" cy="0"/>
          </a:xfrm>
          <a:prstGeom prst="line">
            <a:avLst/>
          </a:prstGeom>
          <a:ln w="25400">
            <a:solidFill>
              <a:schemeClr val="accent2">
                <a:alpha val="3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2139" y="188671"/>
            <a:ext cx="1782443" cy="590186"/>
          </a:xfrm>
          <a:prstGeom prst="rect">
            <a:avLst/>
          </a:prstGeom>
        </p:spPr>
      </p:pic>
      <p:sp>
        <p:nvSpPr>
          <p:cNvPr id="13" name="TextBox 12"/>
          <p:cNvSpPr txBox="1"/>
          <p:nvPr userDrawn="1"/>
        </p:nvSpPr>
        <p:spPr>
          <a:xfrm>
            <a:off x="351693" y="4667741"/>
            <a:ext cx="2902951" cy="368343"/>
          </a:xfrm>
          <a:prstGeom prst="rect">
            <a:avLst/>
          </a:prstGeom>
        </p:spPr>
        <p:txBody>
          <a:bodyPr wrap="square" lIns="0" tIns="0" rIns="0" bIns="46800" rtlCol="0" anchor="ctr" anchorCtr="0">
            <a:no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50" b="1" i="0" u="none" strike="noStrike" kern="1200" baseline="0" dirty="0">
                <a:solidFill>
                  <a:schemeClr val="tx1"/>
                </a:solidFill>
                <a:latin typeface="+mn-lt"/>
                <a:ea typeface="Corbel" charset="0"/>
                <a:cs typeface="Corbel" charset="0"/>
              </a:rPr>
              <a:t>Title of Presentation</a:t>
            </a:r>
          </a:p>
        </p:txBody>
      </p:sp>
      <p:sp>
        <p:nvSpPr>
          <p:cNvPr id="16" name="TextBox 15"/>
          <p:cNvSpPr txBox="1"/>
          <p:nvPr userDrawn="1"/>
        </p:nvSpPr>
        <p:spPr>
          <a:xfrm>
            <a:off x="7326351" y="4667741"/>
            <a:ext cx="1555595" cy="368343"/>
          </a:xfrm>
          <a:prstGeom prst="rect">
            <a:avLst/>
          </a:prstGeom>
        </p:spPr>
        <p:txBody>
          <a:bodyPr wrap="square" lIns="0" tIns="0" rIns="0" bIns="46800" rtlCol="0" anchor="ctr" anchorCtr="0">
            <a:no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200" b="1" i="0" u="none" strike="noStrike" kern="1200" baseline="0" dirty="0" err="1">
                <a:solidFill>
                  <a:schemeClr val="tx1"/>
                </a:solidFill>
                <a:latin typeface="+mn-lt"/>
                <a:ea typeface="Corbel" charset="0"/>
                <a:cs typeface="Corbel" charset="0"/>
              </a:rPr>
              <a:t>www.leitrim.ie</a:t>
            </a:r>
            <a:endParaRPr lang="en-US" sz="1200" b="1" i="0" u="none" strike="noStrike" kern="1200" baseline="0" dirty="0">
              <a:solidFill>
                <a:schemeClr val="tx1"/>
              </a:solidFill>
              <a:latin typeface="+mn-lt"/>
              <a:ea typeface="Corbel" charset="0"/>
              <a:cs typeface="Corbel" charset="0"/>
            </a:endParaRPr>
          </a:p>
        </p:txBody>
      </p:sp>
    </p:spTree>
    <p:extLst>
      <p:ext uri="{BB962C8B-B14F-4D97-AF65-F5344CB8AC3E}">
        <p14:creationId xmlns:p14="http://schemas.microsoft.com/office/powerpoint/2010/main" val="130804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8" name="Title Placeholder 1"/>
          <p:cNvSpPr>
            <a:spLocks noGrp="1"/>
          </p:cNvSpPr>
          <p:nvPr userDrawn="1">
            <p:ph type="title" hasCustomPrompt="1"/>
          </p:nvPr>
        </p:nvSpPr>
        <p:spPr>
          <a:xfrm>
            <a:off x="351694" y="61993"/>
            <a:ext cx="6676787" cy="843542"/>
          </a:xfrm>
          <a:prstGeom prst="rect">
            <a:avLst/>
          </a:prstGeom>
          <a:noFill/>
        </p:spPr>
        <p:txBody>
          <a:bodyPr vert="horz" wrap="square" lIns="0" tIns="0" rIns="0" bIns="0" rtlCol="0" anchor="ctr">
            <a:normAutofit/>
          </a:bodyPr>
          <a:lstStyle>
            <a:lvl1pPr>
              <a:defRPr sz="2700" b="0" baseline="0">
                <a:solidFill>
                  <a:schemeClr val="tx2"/>
                </a:solidFill>
                <a:latin typeface="+mj-lt"/>
                <a:ea typeface="Corbel" charset="0"/>
                <a:cs typeface="Corbel" charset="0"/>
              </a:defRPr>
            </a:lvl1pPr>
          </a:lstStyle>
          <a:p>
            <a:r>
              <a:rPr lang="en-US" dirty="0"/>
              <a:t>Content Slide</a:t>
            </a:r>
          </a:p>
        </p:txBody>
      </p:sp>
      <p:sp>
        <p:nvSpPr>
          <p:cNvPr id="3" name="Text Placeholder 2"/>
          <p:cNvSpPr>
            <a:spLocks noGrp="1"/>
          </p:cNvSpPr>
          <p:nvPr userDrawn="1">
            <p:ph type="body" sz="quarter" idx="10"/>
          </p:nvPr>
        </p:nvSpPr>
        <p:spPr>
          <a:xfrm>
            <a:off x="351693" y="1115878"/>
            <a:ext cx="8522889" cy="3492770"/>
          </a:xfrm>
          <a:prstGeom prst="rect">
            <a:avLst/>
          </a:prstGeom>
        </p:spPr>
        <p:txBody>
          <a:bodyPr lIns="0" tIns="0" rIns="0" bIns="0">
            <a:normAutofit/>
          </a:bodyPr>
          <a:lstStyle>
            <a:lvl1pPr marL="202401" indent="-202401">
              <a:buFontTx/>
              <a:buBlip>
                <a:blip r:embed="rId2"/>
              </a:buBlip>
              <a:tabLst/>
              <a:defRPr sz="1600">
                <a:solidFill>
                  <a:schemeClr val="tx2"/>
                </a:solidFill>
                <a:latin typeface="+mn-lt"/>
                <a:ea typeface="Corbel" charset="0"/>
                <a:cs typeface="Corbel" charset="0"/>
              </a:defRPr>
            </a:lvl1pPr>
            <a:lvl2pPr marL="434568" indent="-177400">
              <a:buFontTx/>
              <a:buBlip>
                <a:blip r:embed="rId2"/>
              </a:buBlip>
              <a:tabLst/>
              <a:defRPr sz="1400">
                <a:solidFill>
                  <a:schemeClr val="tx2"/>
                </a:solidFill>
                <a:latin typeface="+mn-lt"/>
                <a:ea typeface="Corbel" charset="0"/>
                <a:cs typeface="Corbel" charset="0"/>
              </a:defRPr>
            </a:lvl2pPr>
            <a:lvl3pPr marL="642905" indent="-128582">
              <a:buFontTx/>
              <a:buBlip>
                <a:blip r:embed="rId2"/>
              </a:buBlip>
              <a:defRPr sz="1300">
                <a:solidFill>
                  <a:schemeClr val="tx2"/>
                </a:solidFill>
                <a:latin typeface="+mn-lt"/>
                <a:ea typeface="Corbel" charset="0"/>
                <a:cs typeface="Corbel" charset="0"/>
              </a:defRPr>
            </a:lvl3pPr>
            <a:lvl4pPr marL="900068" indent="-128582">
              <a:buFontTx/>
              <a:buBlip>
                <a:blip r:embed="rId2"/>
              </a:buBlip>
              <a:defRPr sz="1100">
                <a:solidFill>
                  <a:schemeClr val="tx2"/>
                </a:solidFill>
                <a:latin typeface="+mn-lt"/>
                <a:ea typeface="Corbel" charset="0"/>
                <a:cs typeface="Corbel" charset="0"/>
              </a:defRPr>
            </a:lvl4pPr>
            <a:lvl5pPr marL="1157230" indent="-128582">
              <a:buFontTx/>
              <a:buBlip>
                <a:blip r:embed="rId2"/>
              </a:buBlip>
              <a:defRPr sz="1000">
                <a:solidFill>
                  <a:schemeClr val="tx2"/>
                </a:solidFill>
                <a:latin typeface="+mn-lt"/>
                <a:ea typeface="Corbel" charset="0"/>
                <a:cs typeface="Corbe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351693" y="905535"/>
            <a:ext cx="8530253" cy="0"/>
          </a:xfrm>
          <a:prstGeom prst="line">
            <a:avLst/>
          </a:prstGeom>
          <a:ln w="25400">
            <a:solidFill>
              <a:schemeClr val="accent2">
                <a:alpha val="3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2139" y="188671"/>
            <a:ext cx="1782443" cy="590186"/>
          </a:xfrm>
          <a:prstGeom prst="rect">
            <a:avLst/>
          </a:prstGeom>
        </p:spPr>
      </p:pic>
    </p:spTree>
    <p:extLst>
      <p:ext uri="{BB962C8B-B14F-4D97-AF65-F5344CB8AC3E}">
        <p14:creationId xmlns:p14="http://schemas.microsoft.com/office/powerpoint/2010/main" val="207642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5116" t="2038" b="32861"/>
          <a:stretch/>
        </p:blipFill>
        <p:spPr>
          <a:xfrm>
            <a:off x="6310648" y="3999562"/>
            <a:ext cx="2833352" cy="1143938"/>
          </a:xfrm>
          <a:prstGeom prst="rect">
            <a:avLst/>
          </a:prstGeom>
        </p:spPr>
      </p:pic>
      <p:sp>
        <p:nvSpPr>
          <p:cNvPr id="8" name="Title Placeholder 1"/>
          <p:cNvSpPr>
            <a:spLocks noGrp="1"/>
          </p:cNvSpPr>
          <p:nvPr userDrawn="1">
            <p:ph type="title" hasCustomPrompt="1"/>
          </p:nvPr>
        </p:nvSpPr>
        <p:spPr>
          <a:xfrm>
            <a:off x="351694" y="61993"/>
            <a:ext cx="8522888" cy="843542"/>
          </a:xfrm>
          <a:prstGeom prst="rect">
            <a:avLst/>
          </a:prstGeom>
          <a:noFill/>
        </p:spPr>
        <p:txBody>
          <a:bodyPr vert="horz" wrap="square" lIns="0" tIns="0" rIns="0" bIns="0" rtlCol="0" anchor="ctr">
            <a:normAutofit/>
          </a:bodyPr>
          <a:lstStyle>
            <a:lvl1pPr>
              <a:defRPr sz="2700" b="0" baseline="0">
                <a:solidFill>
                  <a:schemeClr val="tx2"/>
                </a:solidFill>
                <a:latin typeface="+mj-lt"/>
                <a:ea typeface="Corbel" charset="0"/>
                <a:cs typeface="Corbel" charset="0"/>
              </a:defRPr>
            </a:lvl1pPr>
          </a:lstStyle>
          <a:p>
            <a:r>
              <a:rPr lang="en-US" dirty="0"/>
              <a:t>Content Slide</a:t>
            </a:r>
          </a:p>
        </p:txBody>
      </p:sp>
      <p:sp>
        <p:nvSpPr>
          <p:cNvPr id="3" name="Text Placeholder 2"/>
          <p:cNvSpPr>
            <a:spLocks noGrp="1"/>
          </p:cNvSpPr>
          <p:nvPr userDrawn="1">
            <p:ph type="body" sz="quarter" idx="10"/>
          </p:nvPr>
        </p:nvSpPr>
        <p:spPr>
          <a:xfrm>
            <a:off x="351693" y="1115878"/>
            <a:ext cx="8522889" cy="3492770"/>
          </a:xfrm>
          <a:prstGeom prst="rect">
            <a:avLst/>
          </a:prstGeom>
        </p:spPr>
        <p:txBody>
          <a:bodyPr lIns="0" tIns="0" rIns="0" bIns="0">
            <a:normAutofit/>
          </a:bodyPr>
          <a:lstStyle>
            <a:lvl1pPr marL="202401" indent="-202401">
              <a:buFontTx/>
              <a:buBlip>
                <a:blip r:embed="rId3"/>
              </a:buBlip>
              <a:tabLst/>
              <a:defRPr sz="1600">
                <a:solidFill>
                  <a:schemeClr val="tx2"/>
                </a:solidFill>
                <a:latin typeface="+mn-lt"/>
                <a:ea typeface="Corbel" charset="0"/>
                <a:cs typeface="Corbel" charset="0"/>
              </a:defRPr>
            </a:lvl1pPr>
            <a:lvl2pPr marL="434568" indent="-177400">
              <a:buFontTx/>
              <a:buBlip>
                <a:blip r:embed="rId3"/>
              </a:buBlip>
              <a:tabLst/>
              <a:defRPr sz="1400">
                <a:solidFill>
                  <a:schemeClr val="tx2"/>
                </a:solidFill>
                <a:latin typeface="+mn-lt"/>
                <a:ea typeface="Corbel" charset="0"/>
                <a:cs typeface="Corbel" charset="0"/>
              </a:defRPr>
            </a:lvl2pPr>
            <a:lvl3pPr marL="642905" indent="-128582">
              <a:buFontTx/>
              <a:buBlip>
                <a:blip r:embed="rId3"/>
              </a:buBlip>
              <a:defRPr sz="1300">
                <a:solidFill>
                  <a:schemeClr val="tx2"/>
                </a:solidFill>
                <a:latin typeface="+mn-lt"/>
                <a:ea typeface="Corbel" charset="0"/>
                <a:cs typeface="Corbel" charset="0"/>
              </a:defRPr>
            </a:lvl3pPr>
            <a:lvl4pPr marL="900068" indent="-128582">
              <a:buFontTx/>
              <a:buBlip>
                <a:blip r:embed="rId3"/>
              </a:buBlip>
              <a:defRPr sz="1100">
                <a:solidFill>
                  <a:schemeClr val="tx2"/>
                </a:solidFill>
                <a:latin typeface="+mn-lt"/>
                <a:ea typeface="Corbel" charset="0"/>
                <a:cs typeface="Corbel" charset="0"/>
              </a:defRPr>
            </a:lvl4pPr>
            <a:lvl5pPr marL="1157230" indent="-128582">
              <a:buFontTx/>
              <a:buBlip>
                <a:blip r:embed="rId3"/>
              </a:buBlip>
              <a:defRPr sz="1000">
                <a:solidFill>
                  <a:schemeClr val="tx2"/>
                </a:solidFill>
                <a:latin typeface="+mn-lt"/>
                <a:ea typeface="Corbel" charset="0"/>
                <a:cs typeface="Corbe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351693" y="905535"/>
            <a:ext cx="8530253" cy="0"/>
          </a:xfrm>
          <a:prstGeom prst="line">
            <a:avLst/>
          </a:prstGeom>
          <a:ln w="25400">
            <a:solidFill>
              <a:schemeClr val="accent2">
                <a:alpha val="3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54172" y="4538945"/>
            <a:ext cx="1220410" cy="404092"/>
          </a:xfrm>
          <a:prstGeom prst="rect">
            <a:avLst/>
          </a:prstGeom>
        </p:spPr>
      </p:pic>
    </p:spTree>
    <p:extLst>
      <p:ext uri="{BB962C8B-B14F-4D97-AF65-F5344CB8AC3E}">
        <p14:creationId xmlns:p14="http://schemas.microsoft.com/office/powerpoint/2010/main" val="195160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lt 1">
    <p:bg>
      <p:bgPr>
        <a:solidFill>
          <a:srgbClr val="F2F6F1"/>
        </a:solidFill>
        <a:effectLst/>
      </p:bgPr>
    </p:bg>
    <p:spTree>
      <p:nvGrpSpPr>
        <p:cNvPr id="1" name=""/>
        <p:cNvGrpSpPr/>
        <p:nvPr/>
      </p:nvGrpSpPr>
      <p:grpSpPr>
        <a:xfrm>
          <a:off x="0" y="0"/>
          <a:ext cx="0" cy="0"/>
          <a:chOff x="0" y="0"/>
          <a:chExt cx="0" cy="0"/>
        </a:xfrm>
      </p:grpSpPr>
      <p:pic>
        <p:nvPicPr>
          <p:cNvPr id="12" name="Picture 11"/>
          <p:cNvPicPr preferRelativeResize="0">
            <a:picLocks/>
          </p:cNvPicPr>
          <p:nvPr userDrawn="1"/>
        </p:nvPicPr>
        <p:blipFill rotWithShape="1">
          <a:blip r:embed="rId2">
            <a:extLst>
              <a:ext uri="{28A0092B-C50C-407E-A947-70E740481C1C}">
                <a14:useLocalDpi xmlns:a14="http://schemas.microsoft.com/office/drawing/2010/main" val="0"/>
              </a:ext>
            </a:extLst>
          </a:blip>
          <a:srcRect l="27614" t="2092" r="10" b="53220"/>
          <a:stretch/>
        </p:blipFill>
        <p:spPr>
          <a:xfrm>
            <a:off x="6512400" y="4287644"/>
            <a:ext cx="2631600" cy="855856"/>
          </a:xfrm>
          <a:prstGeom prst="rect">
            <a:avLst/>
          </a:prstGeom>
        </p:spPr>
      </p:pic>
      <p:sp>
        <p:nvSpPr>
          <p:cNvPr id="8" name="Title Placeholder 1"/>
          <p:cNvSpPr>
            <a:spLocks noGrp="1"/>
          </p:cNvSpPr>
          <p:nvPr userDrawn="1">
            <p:ph type="title" hasCustomPrompt="1"/>
          </p:nvPr>
        </p:nvSpPr>
        <p:spPr>
          <a:xfrm>
            <a:off x="351694" y="61993"/>
            <a:ext cx="6676787" cy="843542"/>
          </a:xfrm>
          <a:prstGeom prst="rect">
            <a:avLst/>
          </a:prstGeom>
          <a:noFill/>
        </p:spPr>
        <p:txBody>
          <a:bodyPr vert="horz" wrap="square" lIns="0" tIns="0" rIns="0" bIns="0" rtlCol="0" anchor="ctr">
            <a:normAutofit/>
          </a:bodyPr>
          <a:lstStyle>
            <a:lvl1pPr>
              <a:defRPr sz="2700" b="0" baseline="0">
                <a:solidFill>
                  <a:schemeClr val="tx2"/>
                </a:solidFill>
                <a:latin typeface="+mj-lt"/>
                <a:ea typeface="Corbel" charset="0"/>
                <a:cs typeface="Corbel" charset="0"/>
              </a:defRPr>
            </a:lvl1pPr>
          </a:lstStyle>
          <a:p>
            <a:r>
              <a:rPr lang="en-US" dirty="0"/>
              <a:t>Content Slide</a:t>
            </a:r>
          </a:p>
        </p:txBody>
      </p:sp>
      <p:sp>
        <p:nvSpPr>
          <p:cNvPr id="3" name="Text Placeholder 2"/>
          <p:cNvSpPr>
            <a:spLocks noGrp="1"/>
          </p:cNvSpPr>
          <p:nvPr userDrawn="1">
            <p:ph type="body" sz="quarter" idx="10"/>
          </p:nvPr>
        </p:nvSpPr>
        <p:spPr>
          <a:xfrm>
            <a:off x="351693" y="1115878"/>
            <a:ext cx="8522889" cy="3492770"/>
          </a:xfrm>
          <a:prstGeom prst="rect">
            <a:avLst/>
          </a:prstGeom>
        </p:spPr>
        <p:txBody>
          <a:bodyPr lIns="0" tIns="0" rIns="0" bIns="0">
            <a:normAutofit/>
          </a:bodyPr>
          <a:lstStyle>
            <a:lvl1pPr marL="202401" indent="-202401">
              <a:buFontTx/>
              <a:buBlip>
                <a:blip r:embed="rId3"/>
              </a:buBlip>
              <a:tabLst/>
              <a:defRPr sz="1600">
                <a:solidFill>
                  <a:schemeClr val="tx2"/>
                </a:solidFill>
                <a:latin typeface="+mn-lt"/>
                <a:ea typeface="Corbel" charset="0"/>
                <a:cs typeface="Corbel" charset="0"/>
              </a:defRPr>
            </a:lvl1pPr>
            <a:lvl2pPr marL="434568" indent="-177400">
              <a:buFontTx/>
              <a:buBlip>
                <a:blip r:embed="rId3"/>
              </a:buBlip>
              <a:tabLst/>
              <a:defRPr sz="1400">
                <a:solidFill>
                  <a:schemeClr val="tx2"/>
                </a:solidFill>
                <a:latin typeface="+mn-lt"/>
                <a:ea typeface="Corbel" charset="0"/>
                <a:cs typeface="Corbel" charset="0"/>
              </a:defRPr>
            </a:lvl2pPr>
            <a:lvl3pPr marL="642905" indent="-128582">
              <a:buFontTx/>
              <a:buBlip>
                <a:blip r:embed="rId3"/>
              </a:buBlip>
              <a:defRPr sz="1300">
                <a:solidFill>
                  <a:schemeClr val="tx2"/>
                </a:solidFill>
                <a:latin typeface="+mn-lt"/>
                <a:ea typeface="Corbel" charset="0"/>
                <a:cs typeface="Corbel" charset="0"/>
              </a:defRPr>
            </a:lvl3pPr>
            <a:lvl4pPr marL="900068" indent="-128582">
              <a:buFontTx/>
              <a:buBlip>
                <a:blip r:embed="rId3"/>
              </a:buBlip>
              <a:defRPr sz="1100">
                <a:solidFill>
                  <a:schemeClr val="tx2"/>
                </a:solidFill>
                <a:latin typeface="+mn-lt"/>
                <a:ea typeface="Corbel" charset="0"/>
                <a:cs typeface="Corbel" charset="0"/>
              </a:defRPr>
            </a:lvl4pPr>
            <a:lvl5pPr marL="1157230" indent="-128582">
              <a:buFontTx/>
              <a:buBlip>
                <a:blip r:embed="rId3"/>
              </a:buBlip>
              <a:defRPr sz="1000">
                <a:solidFill>
                  <a:schemeClr val="tx2"/>
                </a:solidFill>
                <a:latin typeface="+mn-lt"/>
                <a:ea typeface="Corbel" charset="0"/>
                <a:cs typeface="Corbe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351693" y="905535"/>
            <a:ext cx="8530253" cy="0"/>
          </a:xfrm>
          <a:prstGeom prst="line">
            <a:avLst/>
          </a:prstGeom>
          <a:ln w="25400">
            <a:solidFill>
              <a:schemeClr val="accent2">
                <a:alpha val="3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2139" y="188671"/>
            <a:ext cx="1782443" cy="590186"/>
          </a:xfrm>
          <a:prstGeom prst="rect">
            <a:avLst/>
          </a:prstGeom>
        </p:spPr>
      </p:pic>
      <p:sp>
        <p:nvSpPr>
          <p:cNvPr id="13" name="TextBox 12"/>
          <p:cNvSpPr txBox="1"/>
          <p:nvPr userDrawn="1"/>
        </p:nvSpPr>
        <p:spPr>
          <a:xfrm>
            <a:off x="351693" y="4667741"/>
            <a:ext cx="2902951" cy="368343"/>
          </a:xfrm>
          <a:prstGeom prst="rect">
            <a:avLst/>
          </a:prstGeom>
        </p:spPr>
        <p:txBody>
          <a:bodyPr wrap="square" lIns="0" tIns="0" rIns="0" bIns="46800" rtlCol="0" anchor="ctr" anchorCtr="0">
            <a:no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50" b="1" i="0" u="none" strike="noStrike" kern="1200" baseline="0" dirty="0">
                <a:solidFill>
                  <a:schemeClr val="tx1"/>
                </a:solidFill>
                <a:latin typeface="+mn-lt"/>
                <a:ea typeface="Corbel" charset="0"/>
                <a:cs typeface="Corbel" charset="0"/>
              </a:rPr>
              <a:t>Title of Presentation</a:t>
            </a:r>
          </a:p>
        </p:txBody>
      </p:sp>
      <p:sp>
        <p:nvSpPr>
          <p:cNvPr id="16" name="TextBox 15"/>
          <p:cNvSpPr txBox="1"/>
          <p:nvPr userDrawn="1"/>
        </p:nvSpPr>
        <p:spPr>
          <a:xfrm>
            <a:off x="7326351" y="4667741"/>
            <a:ext cx="1555595" cy="368343"/>
          </a:xfrm>
          <a:prstGeom prst="rect">
            <a:avLst/>
          </a:prstGeom>
        </p:spPr>
        <p:txBody>
          <a:bodyPr wrap="square" lIns="0" tIns="0" rIns="0" bIns="46800" rtlCol="0" anchor="ctr" anchorCtr="0">
            <a:no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200" b="1" i="0" u="none" strike="noStrike" kern="1200" baseline="0" dirty="0" err="1">
                <a:solidFill>
                  <a:schemeClr val="tx1"/>
                </a:solidFill>
                <a:latin typeface="+mn-lt"/>
                <a:ea typeface="Corbel" charset="0"/>
                <a:cs typeface="Corbel" charset="0"/>
              </a:rPr>
              <a:t>www.leitrim.ie</a:t>
            </a:r>
            <a:endParaRPr lang="en-US" sz="1200" b="1" i="0" u="none" strike="noStrike" kern="1200" baseline="0" dirty="0">
              <a:solidFill>
                <a:schemeClr val="tx1"/>
              </a:solidFill>
              <a:latin typeface="+mn-lt"/>
              <a:ea typeface="Corbel" charset="0"/>
              <a:cs typeface="Corbel" charset="0"/>
            </a:endParaRPr>
          </a:p>
        </p:txBody>
      </p:sp>
    </p:spTree>
    <p:extLst>
      <p:ext uri="{BB962C8B-B14F-4D97-AF65-F5344CB8AC3E}">
        <p14:creationId xmlns:p14="http://schemas.microsoft.com/office/powerpoint/2010/main" val="1242772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320266"/>
      </p:ext>
    </p:extLst>
  </p:cSld>
  <p:clrMap bg1="lt1" tx1="dk1" bg2="lt2" tx2="dk2" accent1="accent1" accent2="accent2" accent3="accent3" accent4="accent4" accent5="accent5" accent6="accent6" hlink="hlink" folHlink="folHlink"/>
  <p:sldLayoutIdLst>
    <p:sldLayoutId id="2147483843" r:id="rId1"/>
    <p:sldLayoutId id="2147483849" r:id="rId2"/>
    <p:sldLayoutId id="2147483850" r:id="rId3"/>
    <p:sldLayoutId id="2147483856" r:id="rId4"/>
    <p:sldLayoutId id="2147483857" r:id="rId5"/>
    <p:sldLayoutId id="2147483830" r:id="rId6"/>
    <p:sldLayoutId id="2147483847" r:id="rId7"/>
    <p:sldLayoutId id="2147483848" r:id="rId8"/>
    <p:sldLayoutId id="2147483851" r:id="rId9"/>
    <p:sldLayoutId id="2147483852" r:id="rId10"/>
    <p:sldLayoutId id="2147483853" r:id="rId11"/>
    <p:sldLayoutId id="2147483845" r:id="rId12"/>
    <p:sldLayoutId id="2147483854" r:id="rId13"/>
    <p:sldLayoutId id="2147483855" r:id="rId14"/>
    <p:sldLayoutId id="2147483858" r:id="rId15"/>
    <p:sldLayoutId id="2147483846" r:id="rId16"/>
  </p:sldLayoutIdLst>
  <p:txStyles>
    <p:titleStyle>
      <a:lvl1pPr marL="0" marR="0" indent="0" algn="l" defTabSz="514325" rtl="0" eaLnBrk="1" fontAlgn="auto" latinLnBrk="0" hangingPunct="1">
        <a:lnSpc>
          <a:spcPct val="90000"/>
        </a:lnSpc>
        <a:spcBef>
          <a:spcPct val="0"/>
        </a:spcBef>
        <a:spcAft>
          <a:spcPts val="0"/>
        </a:spcAft>
        <a:buClrTx/>
        <a:buSzTx/>
        <a:buFontTx/>
        <a:buNone/>
        <a:tabLst/>
        <a:defRPr sz="2700" kern="1200" cap="none" baseline="0">
          <a:solidFill>
            <a:schemeClr val="tx2"/>
          </a:solidFill>
          <a:effectLst/>
          <a:latin typeface="+mj-lt"/>
          <a:ea typeface="+mj-ea"/>
          <a:cs typeface="+mj-cs"/>
        </a:defRPr>
      </a:lvl1pPr>
    </p:titleStyle>
    <p:bodyStyle>
      <a:lvl1pPr marL="202401" indent="-202401" algn="l" defTabSz="514325" rtl="0" eaLnBrk="1" latinLnBrk="0" hangingPunct="1">
        <a:lnSpc>
          <a:spcPct val="120000"/>
        </a:lnSpc>
        <a:spcBef>
          <a:spcPts val="563"/>
        </a:spcBef>
        <a:buClr>
          <a:schemeClr val="tx1"/>
        </a:buClr>
        <a:buSzPct val="75000"/>
        <a:buFontTx/>
        <a:buBlip>
          <a:blip r:embed="rId18"/>
        </a:buBlip>
        <a:tabLst/>
        <a:defRPr sz="1800" kern="1200" cap="none" baseline="0">
          <a:solidFill>
            <a:schemeClr val="tx2"/>
          </a:solidFill>
          <a:effectLst/>
          <a:latin typeface="+mn-lt"/>
          <a:ea typeface="+mn-ea"/>
          <a:cs typeface="+mn-cs"/>
        </a:defRPr>
      </a:lvl1pPr>
      <a:lvl2pPr marL="471476" indent="-214308" algn="l" defTabSz="514325" rtl="0" eaLnBrk="1" latinLnBrk="0" hangingPunct="1">
        <a:lnSpc>
          <a:spcPct val="120000"/>
        </a:lnSpc>
        <a:spcBef>
          <a:spcPts val="281"/>
        </a:spcBef>
        <a:buClr>
          <a:schemeClr val="tx1"/>
        </a:buClr>
        <a:buSzPct val="75000"/>
        <a:buFontTx/>
        <a:buBlip>
          <a:blip r:embed="rId18"/>
        </a:buBlip>
        <a:tabLst/>
        <a:defRPr sz="1500" kern="1200" cap="none" baseline="0">
          <a:solidFill>
            <a:schemeClr val="tx2"/>
          </a:solidFill>
          <a:effectLst/>
          <a:latin typeface="+mn-lt"/>
          <a:ea typeface="+mn-ea"/>
          <a:cs typeface="+mn-cs"/>
        </a:defRPr>
      </a:lvl2pPr>
      <a:lvl3pPr marL="642905" indent="-128582" algn="l" defTabSz="514325" rtl="0" eaLnBrk="1" latinLnBrk="0" hangingPunct="1">
        <a:lnSpc>
          <a:spcPct val="120000"/>
        </a:lnSpc>
        <a:spcBef>
          <a:spcPts val="281"/>
        </a:spcBef>
        <a:buClr>
          <a:schemeClr val="tx1"/>
        </a:buClr>
        <a:buSzPct val="75000"/>
        <a:buFontTx/>
        <a:buBlip>
          <a:blip r:embed="rId18"/>
        </a:buBlip>
        <a:defRPr sz="1500" kern="1200" cap="none" baseline="0">
          <a:solidFill>
            <a:schemeClr val="tx2"/>
          </a:solidFill>
          <a:effectLst/>
          <a:latin typeface="+mn-lt"/>
          <a:ea typeface="+mn-ea"/>
          <a:cs typeface="+mn-cs"/>
        </a:defRPr>
      </a:lvl3pPr>
      <a:lvl4pPr marL="900068" indent="-128582" algn="l" defTabSz="514325" rtl="0" eaLnBrk="1" latinLnBrk="0" hangingPunct="1">
        <a:lnSpc>
          <a:spcPct val="120000"/>
        </a:lnSpc>
        <a:spcBef>
          <a:spcPts val="281"/>
        </a:spcBef>
        <a:buClr>
          <a:schemeClr val="tx1"/>
        </a:buClr>
        <a:buSzPct val="75000"/>
        <a:buFontTx/>
        <a:buBlip>
          <a:blip r:embed="rId18"/>
        </a:buBlip>
        <a:defRPr sz="1200" kern="1200" cap="none" baseline="0">
          <a:solidFill>
            <a:schemeClr val="tx2"/>
          </a:solidFill>
          <a:effectLst/>
          <a:latin typeface="+mn-lt"/>
          <a:ea typeface="+mn-ea"/>
          <a:cs typeface="+mn-cs"/>
        </a:defRPr>
      </a:lvl4pPr>
      <a:lvl5pPr marL="1157230" indent="-128582" algn="l" defTabSz="514325" rtl="0" eaLnBrk="1" latinLnBrk="0" hangingPunct="1">
        <a:lnSpc>
          <a:spcPct val="120000"/>
        </a:lnSpc>
        <a:spcBef>
          <a:spcPts val="281"/>
        </a:spcBef>
        <a:buClr>
          <a:schemeClr val="tx1"/>
        </a:buClr>
        <a:buSzPct val="75000"/>
        <a:buFontTx/>
        <a:buBlip>
          <a:blip r:embed="rId18"/>
        </a:buBlip>
        <a:defRPr sz="1200" kern="1200" cap="none" baseline="0">
          <a:solidFill>
            <a:schemeClr val="tx2"/>
          </a:solidFill>
          <a:effectLst/>
          <a:latin typeface="+mn-lt"/>
          <a:ea typeface="+mn-ea"/>
          <a:cs typeface="+mn-cs"/>
        </a:defRPr>
      </a:lvl5pPr>
      <a:lvl6pPr marL="1414392"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6pPr>
      <a:lvl7pPr marL="1671554"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7pPr>
      <a:lvl8pPr marL="1928717"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8pPr>
      <a:lvl9pPr marL="2185878"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3"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5.jp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65252" y="1273628"/>
            <a:ext cx="5978748" cy="3869871"/>
          </a:xfrm>
          <a:custGeom>
            <a:avLst/>
            <a:gdLst>
              <a:gd name="connsiteX0" fmla="*/ 6026384 w 6026384"/>
              <a:gd name="connsiteY0" fmla="*/ 0 h 3900704"/>
              <a:gd name="connsiteX1" fmla="*/ 6026384 w 6026384"/>
              <a:gd name="connsiteY1" fmla="*/ 3900704 h 3900704"/>
              <a:gd name="connsiteX2" fmla="*/ 0 w 6026384"/>
              <a:gd name="connsiteY2" fmla="*/ 3900704 h 3900704"/>
              <a:gd name="connsiteX3" fmla="*/ 71709 w 6026384"/>
              <a:gd name="connsiteY3" fmla="*/ 3742088 h 3900704"/>
              <a:gd name="connsiteX4" fmla="*/ 6026384 w 6026384"/>
              <a:gd name="connsiteY4" fmla="*/ 0 h 3900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384" h="3900704">
                <a:moveTo>
                  <a:pt x="6026384" y="0"/>
                </a:moveTo>
                <a:lnTo>
                  <a:pt x="6026384" y="3900704"/>
                </a:lnTo>
                <a:lnTo>
                  <a:pt x="0" y="3900704"/>
                </a:lnTo>
                <a:lnTo>
                  <a:pt x="71709" y="3742088"/>
                </a:lnTo>
                <a:cubicBezTo>
                  <a:pt x="1138600" y="1527930"/>
                  <a:pt x="3404059" y="0"/>
                  <a:pt x="6026384"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506344" y="1319198"/>
            <a:ext cx="5637656" cy="3824302"/>
          </a:xfrm>
          <a:custGeom>
            <a:avLst/>
            <a:gdLst>
              <a:gd name="connsiteX0" fmla="*/ 5637656 w 5637656"/>
              <a:gd name="connsiteY0" fmla="*/ 0 h 3824302"/>
              <a:gd name="connsiteX1" fmla="*/ 5637656 w 5637656"/>
              <a:gd name="connsiteY1" fmla="*/ 3824302 h 3824302"/>
              <a:gd name="connsiteX2" fmla="*/ 0 w 5637656"/>
              <a:gd name="connsiteY2" fmla="*/ 3824302 h 3824302"/>
              <a:gd name="connsiteX3" fmla="*/ 119407 w 5637656"/>
              <a:gd name="connsiteY3" fmla="*/ 3560179 h 3824302"/>
              <a:gd name="connsiteX4" fmla="*/ 5467001 w 5637656"/>
              <a:gd name="connsiteY4" fmla="*/ 4315 h 3824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7656" h="3824302">
                <a:moveTo>
                  <a:pt x="5637656" y="0"/>
                </a:moveTo>
                <a:lnTo>
                  <a:pt x="5637656" y="3824302"/>
                </a:lnTo>
                <a:lnTo>
                  <a:pt x="0" y="3824302"/>
                </a:lnTo>
                <a:lnTo>
                  <a:pt x="119407" y="3560179"/>
                </a:lnTo>
                <a:cubicBezTo>
                  <a:pt x="1091359" y="1543052"/>
                  <a:pt x="3107748" y="123906"/>
                  <a:pt x="5467001" y="4315"/>
                </a:cubicBez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flipH="1">
            <a:off x="0" y="2628900"/>
            <a:ext cx="4980325" cy="2514598"/>
          </a:xfrm>
          <a:custGeom>
            <a:avLst/>
            <a:gdLst>
              <a:gd name="connsiteX0" fmla="*/ 6026384 w 6026384"/>
              <a:gd name="connsiteY0" fmla="*/ 0 h 3900704"/>
              <a:gd name="connsiteX1" fmla="*/ 6026384 w 6026384"/>
              <a:gd name="connsiteY1" fmla="*/ 3900704 h 3900704"/>
              <a:gd name="connsiteX2" fmla="*/ 0 w 6026384"/>
              <a:gd name="connsiteY2" fmla="*/ 3900704 h 3900704"/>
              <a:gd name="connsiteX3" fmla="*/ 71709 w 6026384"/>
              <a:gd name="connsiteY3" fmla="*/ 3742088 h 3900704"/>
              <a:gd name="connsiteX4" fmla="*/ 6026384 w 6026384"/>
              <a:gd name="connsiteY4" fmla="*/ 0 h 3900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384" h="3900704">
                <a:moveTo>
                  <a:pt x="6026384" y="0"/>
                </a:moveTo>
                <a:lnTo>
                  <a:pt x="6026384" y="3900704"/>
                </a:lnTo>
                <a:lnTo>
                  <a:pt x="0" y="3900704"/>
                </a:lnTo>
                <a:lnTo>
                  <a:pt x="71709" y="3742088"/>
                </a:lnTo>
                <a:cubicBezTo>
                  <a:pt x="1138600" y="1527930"/>
                  <a:pt x="3404059" y="0"/>
                  <a:pt x="6026384"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flipH="1">
            <a:off x="0" y="2738653"/>
            <a:ext cx="4696194" cy="2484988"/>
          </a:xfrm>
          <a:custGeom>
            <a:avLst/>
            <a:gdLst>
              <a:gd name="connsiteX0" fmla="*/ 5637656 w 5637656"/>
              <a:gd name="connsiteY0" fmla="*/ 0 h 3824302"/>
              <a:gd name="connsiteX1" fmla="*/ 5637656 w 5637656"/>
              <a:gd name="connsiteY1" fmla="*/ 3824302 h 3824302"/>
              <a:gd name="connsiteX2" fmla="*/ 0 w 5637656"/>
              <a:gd name="connsiteY2" fmla="*/ 3824302 h 3824302"/>
              <a:gd name="connsiteX3" fmla="*/ 119407 w 5637656"/>
              <a:gd name="connsiteY3" fmla="*/ 3560179 h 3824302"/>
              <a:gd name="connsiteX4" fmla="*/ 5467001 w 5637656"/>
              <a:gd name="connsiteY4" fmla="*/ 4315 h 3824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7656" h="3824302">
                <a:moveTo>
                  <a:pt x="5637656" y="0"/>
                </a:moveTo>
                <a:lnTo>
                  <a:pt x="5637656" y="3824302"/>
                </a:lnTo>
                <a:lnTo>
                  <a:pt x="0" y="3824302"/>
                </a:lnTo>
                <a:lnTo>
                  <a:pt x="119407" y="3560179"/>
                </a:lnTo>
                <a:cubicBezTo>
                  <a:pt x="1091359" y="1543052"/>
                  <a:pt x="3107748" y="123906"/>
                  <a:pt x="5467001" y="4315"/>
                </a:cubicBez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4B51DDE-2A45-42F5-7EF6-6A886B8C8325}"/>
              </a:ext>
            </a:extLst>
          </p:cNvPr>
          <p:cNvSpPr txBox="1"/>
          <p:nvPr/>
        </p:nvSpPr>
        <p:spPr>
          <a:xfrm>
            <a:off x="671770" y="3478115"/>
            <a:ext cx="1535677" cy="415498"/>
          </a:xfrm>
          <a:prstGeom prst="rect">
            <a:avLst/>
          </a:prstGeom>
        </p:spPr>
        <p:txBody>
          <a:bodyPr wrap="none" lIns="0" tIns="0" rIns="0" bIns="0" rtlCol="0" anchor="b" anchorCtr="0">
            <a:spAutoFit/>
          </a:bodyPr>
          <a:lstStyle/>
          <a:p>
            <a:pPr marL="533400" marR="0" indent="-533400" algn="l" defTabSz="685800" rtl="0" eaLnBrk="1" fontAlgn="b" latinLnBrk="0" hangingPunct="1">
              <a:lnSpc>
                <a:spcPct val="100000"/>
              </a:lnSpc>
              <a:spcBef>
                <a:spcPts val="600"/>
              </a:spcBef>
              <a:spcAft>
                <a:spcPts val="0"/>
              </a:spcAft>
              <a:buClrTx/>
              <a:buSzTx/>
              <a:buFontTx/>
              <a:buNone/>
              <a:defRPr/>
            </a:pPr>
            <a:r>
              <a:rPr lang="en-US" sz="1100" b="1" i="0" u="none" strike="noStrike" kern="1200" baseline="0" dirty="0">
                <a:latin typeface="Corbel" charset="0"/>
                <a:ea typeface="Corbel" charset="0"/>
                <a:cs typeface="Corbel" charset="0"/>
              </a:rPr>
              <a:t>Date:	</a:t>
            </a:r>
            <a:r>
              <a:rPr lang="en-US" sz="1100" b="1" i="0" u="none" strike="noStrike" kern="1200" baseline="0" dirty="0">
                <a:solidFill>
                  <a:schemeClr val="tx2"/>
                </a:solidFill>
                <a:latin typeface="Corbel" charset="0"/>
                <a:ea typeface="Corbel" charset="0"/>
                <a:cs typeface="Corbel" charset="0"/>
              </a:rPr>
              <a:t>12 June 2026</a:t>
            </a:r>
          </a:p>
          <a:p>
            <a:pPr marL="533400" marR="0" indent="-533400" algn="l" defTabSz="685800" rtl="0" eaLnBrk="1" fontAlgn="b" latinLnBrk="0" hangingPunct="1">
              <a:lnSpc>
                <a:spcPct val="100000"/>
              </a:lnSpc>
              <a:spcBef>
                <a:spcPts val="600"/>
              </a:spcBef>
              <a:spcAft>
                <a:spcPts val="0"/>
              </a:spcAft>
              <a:buClrTx/>
              <a:buSzTx/>
              <a:buFontTx/>
              <a:buNone/>
              <a:defRPr/>
            </a:pPr>
            <a:r>
              <a:rPr lang="en-US" sz="1100" b="1" i="0" u="none" strike="noStrike" kern="1200" baseline="0" dirty="0">
                <a:latin typeface="Corbel" charset="0"/>
                <a:ea typeface="Corbel" charset="0"/>
                <a:cs typeface="Corbel" charset="0"/>
              </a:rPr>
              <a:t>Venue:	</a:t>
            </a:r>
            <a:r>
              <a:rPr lang="en-GB" sz="1100" b="1" i="0" u="none" strike="noStrike" kern="1200" baseline="0" dirty="0" err="1">
                <a:solidFill>
                  <a:schemeClr val="tx2"/>
                </a:solidFill>
                <a:latin typeface="Corbel" charset="0"/>
                <a:ea typeface="Corbel" charset="0"/>
                <a:cs typeface="Corbel" charset="0"/>
              </a:rPr>
              <a:t>Áras</a:t>
            </a:r>
            <a:r>
              <a:rPr lang="en-GB" sz="1100" b="1" i="0" u="none" strike="noStrike" kern="1200" baseline="0" dirty="0">
                <a:solidFill>
                  <a:schemeClr val="tx2"/>
                </a:solidFill>
                <a:latin typeface="Corbel" charset="0"/>
                <a:ea typeface="Corbel" charset="0"/>
                <a:cs typeface="Corbel" charset="0"/>
              </a:rPr>
              <a:t> an </a:t>
            </a:r>
            <a:r>
              <a:rPr lang="en-GB" sz="1100" b="1" i="0" u="none" strike="noStrike" kern="1200" baseline="0" dirty="0" err="1">
                <a:solidFill>
                  <a:schemeClr val="tx2"/>
                </a:solidFill>
                <a:latin typeface="Corbel" charset="0"/>
                <a:ea typeface="Corbel" charset="0"/>
                <a:cs typeface="Corbel" charset="0"/>
              </a:rPr>
              <a:t>Chontae</a:t>
            </a:r>
            <a:endParaRPr lang="en-US" sz="1100" b="1" i="0" u="none" strike="noStrike" kern="1200" baseline="0" dirty="0">
              <a:solidFill>
                <a:schemeClr val="tx2"/>
              </a:solidFill>
              <a:latin typeface="Corbel" charset="0"/>
              <a:ea typeface="Corbel" charset="0"/>
              <a:cs typeface="Corbel" charset="0"/>
            </a:endParaRPr>
          </a:p>
        </p:txBody>
      </p:sp>
      <p:sp>
        <p:nvSpPr>
          <p:cNvPr id="8" name="TextBox 7">
            <a:extLst>
              <a:ext uri="{FF2B5EF4-FFF2-40B4-BE49-F238E27FC236}">
                <a16:creationId xmlns:a16="http://schemas.microsoft.com/office/drawing/2014/main" id="{F82FB596-706A-5A90-A318-A1FC660395E9}"/>
              </a:ext>
            </a:extLst>
          </p:cNvPr>
          <p:cNvSpPr txBox="1"/>
          <p:nvPr/>
        </p:nvSpPr>
        <p:spPr>
          <a:xfrm>
            <a:off x="666438" y="4272643"/>
            <a:ext cx="2757231" cy="404748"/>
          </a:xfrm>
          <a:prstGeom prst="rect">
            <a:avLst/>
          </a:prstGeom>
        </p:spPr>
        <p:txBody>
          <a:bodyPr wrap="square" lIns="0" tIns="0" rIns="0" bIns="0" rtlCol="0" anchor="b" anchorCtr="0">
            <a:no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400" b="0" i="0" u="none" strike="noStrike" kern="1200" baseline="0" dirty="0" err="1">
                <a:solidFill>
                  <a:srgbClr val="000000"/>
                </a:solidFill>
                <a:latin typeface="+mn-lt"/>
                <a:ea typeface="Corbel" charset="0"/>
                <a:cs typeface="Corbel" charset="0"/>
              </a:rPr>
              <a:t>www.leitrim.ie</a:t>
            </a:r>
            <a:endParaRPr lang="en-US" sz="2400" b="0" i="0" u="none" strike="noStrike" kern="1200" baseline="0" dirty="0">
              <a:solidFill>
                <a:srgbClr val="000000"/>
              </a:solidFill>
              <a:latin typeface="+mn-lt"/>
              <a:ea typeface="Corbel" charset="0"/>
              <a:cs typeface="Corbel" charset="0"/>
            </a:endParaRPr>
          </a:p>
        </p:txBody>
      </p:sp>
      <p:sp>
        <p:nvSpPr>
          <p:cNvPr id="9" name="Title 2">
            <a:extLst>
              <a:ext uri="{FF2B5EF4-FFF2-40B4-BE49-F238E27FC236}">
                <a16:creationId xmlns:a16="http://schemas.microsoft.com/office/drawing/2014/main" id="{8C10220C-A43A-02D5-2C7B-B557F6303A10}"/>
              </a:ext>
            </a:extLst>
          </p:cNvPr>
          <p:cNvSpPr>
            <a:spLocks noGrp="1"/>
          </p:cNvSpPr>
          <p:nvPr>
            <p:ph type="title"/>
          </p:nvPr>
        </p:nvSpPr>
        <p:spPr>
          <a:xfrm>
            <a:off x="671769" y="267522"/>
            <a:ext cx="6664057" cy="1465025"/>
          </a:xfrm>
        </p:spPr>
        <p:txBody>
          <a:bodyPr/>
          <a:lstStyle/>
          <a:p>
            <a:r>
              <a:rPr lang="en-GB" dirty="0"/>
              <a:t>Local Economic and Community Plan </a:t>
            </a:r>
            <a:endParaRPr lang="en-US" dirty="0"/>
          </a:p>
        </p:txBody>
      </p:sp>
      <p:sp>
        <p:nvSpPr>
          <p:cNvPr id="10" name="Title 3">
            <a:extLst>
              <a:ext uri="{FF2B5EF4-FFF2-40B4-BE49-F238E27FC236}">
                <a16:creationId xmlns:a16="http://schemas.microsoft.com/office/drawing/2014/main" id="{A27E5A8E-B8EC-ED7B-01B7-4B2D54133B63}"/>
              </a:ext>
            </a:extLst>
          </p:cNvPr>
          <p:cNvSpPr txBox="1">
            <a:spLocks/>
          </p:cNvSpPr>
          <p:nvPr/>
        </p:nvSpPr>
        <p:spPr>
          <a:xfrm>
            <a:off x="671769" y="1732546"/>
            <a:ext cx="4509831" cy="1042737"/>
          </a:xfrm>
          <a:prstGeom prst="rect">
            <a:avLst/>
          </a:prstGeom>
        </p:spPr>
        <p:txBody>
          <a:bodyPr lIns="0" tIns="108000" rIns="0" bIns="0" anchor="t" anchorCtr="0">
            <a:normAutofit/>
          </a:bodyPr>
          <a:lstStyle>
            <a:lvl1pPr marL="0" marR="0" indent="0" algn="l" defTabSz="514325" rtl="0" eaLnBrk="1" fontAlgn="auto" latinLnBrk="0" hangingPunct="1">
              <a:lnSpc>
                <a:spcPct val="90000"/>
              </a:lnSpc>
              <a:spcBef>
                <a:spcPct val="0"/>
              </a:spcBef>
              <a:spcAft>
                <a:spcPts val="0"/>
              </a:spcAft>
              <a:buClrTx/>
              <a:buSzTx/>
              <a:buFontTx/>
              <a:buNone/>
              <a:tabLst/>
              <a:defRPr sz="3200" kern="1200" cap="none" baseline="0">
                <a:solidFill>
                  <a:schemeClr val="tx2"/>
                </a:solidFill>
                <a:effectLst/>
                <a:latin typeface="+mj-lt"/>
                <a:ea typeface="+mj-ea"/>
                <a:cs typeface="+mj-cs"/>
              </a:defRPr>
            </a:lvl1pPr>
          </a:lstStyle>
          <a:p>
            <a:r>
              <a:rPr lang="en-GB" sz="1800" dirty="0">
                <a:solidFill>
                  <a:schemeClr val="bg1"/>
                </a:solidFill>
              </a:rPr>
              <a:t>Implementation Plan 2026–2027  </a:t>
            </a:r>
            <a:endParaRPr lang="en-US" sz="1800" dirty="0">
              <a:solidFill>
                <a:schemeClr val="bg1"/>
              </a:solidFill>
            </a:endParaRPr>
          </a:p>
        </p:txBody>
      </p:sp>
      <p:pic>
        <p:nvPicPr>
          <p:cNvPr id="11" name="Picture 10" descr="A logo with blue text and green leaves&#10;&#10;AI-generated content may be incorrect.">
            <a:extLst>
              <a:ext uri="{FF2B5EF4-FFF2-40B4-BE49-F238E27FC236}">
                <a16:creationId xmlns:a16="http://schemas.microsoft.com/office/drawing/2014/main" id="{D1F3FD0A-6095-3874-CE52-1E86677814DC}"/>
              </a:ext>
            </a:extLst>
          </p:cNvPr>
          <p:cNvPicPr>
            <a:picLocks noChangeAspect="1"/>
          </p:cNvPicPr>
          <p:nvPr/>
        </p:nvPicPr>
        <p:blipFill>
          <a:blip r:embed="rId3"/>
          <a:stretch>
            <a:fillRect/>
          </a:stretch>
        </p:blipFill>
        <p:spPr>
          <a:xfrm>
            <a:off x="4907422" y="183852"/>
            <a:ext cx="1433496" cy="915420"/>
          </a:xfrm>
          <a:prstGeom prst="rect">
            <a:avLst/>
          </a:prstGeom>
        </p:spPr>
      </p:pic>
    </p:spTree>
    <p:extLst>
      <p:ext uri="{BB962C8B-B14F-4D97-AF65-F5344CB8AC3E}">
        <p14:creationId xmlns:p14="http://schemas.microsoft.com/office/powerpoint/2010/main" val="786018198"/>
      </p:ext>
    </p:extLst>
  </p:cSld>
  <p:clrMapOvr>
    <a:masterClrMapping/>
  </p:clrMapOvr>
  <p:transition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5FCD-6D9E-49B0-2320-756D48B0B84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CFF471F-EC11-B1DB-3B9B-2F8571D4EFD9}"/>
              </a:ext>
            </a:extLst>
          </p:cNvPr>
          <p:cNvPicPr>
            <a:picLocks noChangeAspect="1"/>
          </p:cNvPicPr>
          <p:nvPr/>
        </p:nvPicPr>
        <p:blipFill>
          <a:blip r:embed="rId2"/>
          <a:srcRect t="9153" b="35043"/>
          <a:stretch>
            <a:fillRect/>
          </a:stretch>
        </p:blipFill>
        <p:spPr>
          <a:xfrm>
            <a:off x="6604000" y="1675245"/>
            <a:ext cx="2395807" cy="1671205"/>
          </a:xfrm>
          <a:prstGeom prst="rect">
            <a:avLst/>
          </a:prstGeom>
        </p:spPr>
      </p:pic>
      <p:sp>
        <p:nvSpPr>
          <p:cNvPr id="2" name="Title 1">
            <a:extLst>
              <a:ext uri="{FF2B5EF4-FFF2-40B4-BE49-F238E27FC236}">
                <a16:creationId xmlns:a16="http://schemas.microsoft.com/office/drawing/2014/main" id="{506E2AA8-BBC1-C2C8-85E5-E3856812EF8C}"/>
              </a:ext>
            </a:extLst>
          </p:cNvPr>
          <p:cNvSpPr>
            <a:spLocks noGrp="1"/>
          </p:cNvSpPr>
          <p:nvPr>
            <p:ph type="title"/>
          </p:nvPr>
        </p:nvSpPr>
        <p:spPr/>
        <p:txBody>
          <a:bodyPr/>
          <a:lstStyle/>
          <a:p>
            <a:r>
              <a:rPr lang="en-IE" b="1" dirty="0"/>
              <a:t>Gaps Identified</a:t>
            </a:r>
          </a:p>
        </p:txBody>
      </p:sp>
      <p:pic>
        <p:nvPicPr>
          <p:cNvPr id="5" name="Picture 4" descr="A logo with blue text and green leaves&#10;&#10;AI-generated content may be incorrect.">
            <a:extLst>
              <a:ext uri="{FF2B5EF4-FFF2-40B4-BE49-F238E27FC236}">
                <a16:creationId xmlns:a16="http://schemas.microsoft.com/office/drawing/2014/main" id="{70625E0B-96C4-9D0C-B1FF-4D0ABAAC795A}"/>
              </a:ext>
            </a:extLst>
          </p:cNvPr>
          <p:cNvPicPr>
            <a:picLocks noChangeAspect="1"/>
          </p:cNvPicPr>
          <p:nvPr/>
        </p:nvPicPr>
        <p:blipFill>
          <a:blip r:embed="rId3"/>
          <a:stretch>
            <a:fillRect/>
          </a:stretch>
        </p:blipFill>
        <p:spPr>
          <a:xfrm>
            <a:off x="6887594" y="4495801"/>
            <a:ext cx="694252" cy="443344"/>
          </a:xfrm>
          <a:prstGeom prst="rect">
            <a:avLst/>
          </a:prstGeom>
        </p:spPr>
      </p:pic>
      <p:sp>
        <p:nvSpPr>
          <p:cNvPr id="6" name="Text Placeholder 5">
            <a:extLst>
              <a:ext uri="{FF2B5EF4-FFF2-40B4-BE49-F238E27FC236}">
                <a16:creationId xmlns:a16="http://schemas.microsoft.com/office/drawing/2014/main" id="{7917EDA0-88E6-BEE0-FFE9-D0A62D4E9DD0}"/>
              </a:ext>
            </a:extLst>
          </p:cNvPr>
          <p:cNvSpPr>
            <a:spLocks noGrp="1"/>
          </p:cNvSpPr>
          <p:nvPr>
            <p:ph type="body" sz="quarter" idx="10"/>
          </p:nvPr>
        </p:nvSpPr>
        <p:spPr>
          <a:xfrm>
            <a:off x="269418" y="618529"/>
            <a:ext cx="6322157" cy="4322555"/>
          </a:xfrm>
        </p:spPr>
        <p:txBody>
          <a:bodyPr>
            <a:normAutofit lnSpcReduction="10000"/>
          </a:bodyPr>
          <a:lstStyle/>
          <a:p>
            <a:pPr marL="0" indent="0">
              <a:buNone/>
            </a:pPr>
            <a:endParaRPr lang="en-IE" b="1" dirty="0"/>
          </a:p>
          <a:p>
            <a:r>
              <a:rPr lang="en-IE" dirty="0"/>
              <a:t>A key gap identified during the review relates to the inclusion of newly established sections within Leitrim County Council that were not in place during the initial preparation of the 2023–2029 LECP. These include:</a:t>
            </a:r>
          </a:p>
          <a:p>
            <a:pPr lvl="1"/>
            <a:r>
              <a:rPr lang="en-IE" sz="1600" b="1" dirty="0"/>
              <a:t>The Local Authority Integration Team (LAIT) – </a:t>
            </a:r>
            <a:r>
              <a:rPr lang="en-IE" sz="1600" dirty="0"/>
              <a:t>coordinates and supports the integration of migrants, refugees and new communities by linking local services, community groups and statutory agencies.</a:t>
            </a:r>
          </a:p>
          <a:p>
            <a:pPr lvl="1"/>
            <a:r>
              <a:rPr lang="en-IE" sz="1600" b="1" dirty="0"/>
              <a:t>The Local Community Safety Partnership (LCSP) - </a:t>
            </a:r>
            <a:r>
              <a:rPr lang="en-IE" sz="1600" dirty="0"/>
              <a:t>brings together residents, community organisations and statutory agencies to identify local safety concerns and coordinate actions to help people feel safe and be safe in their communities.</a:t>
            </a:r>
          </a:p>
          <a:p>
            <a:pPr marL="257168" lvl="1" indent="0">
              <a:buNone/>
            </a:pPr>
            <a:r>
              <a:rPr lang="en-IE" sz="1600" dirty="0"/>
              <a:t>Both sections have now been incorporated into the plan, with their responsibilities and activities reflected under </a:t>
            </a:r>
            <a:r>
              <a:rPr lang="en-IE" sz="1600" b="1" dirty="0"/>
              <a:t>Goal 1: </a:t>
            </a:r>
            <a:r>
              <a:rPr lang="en-IE" sz="1600" b="1" i="1" dirty="0"/>
              <a:t>Leitrim will continue to develop as an inclusive, healthy and equitable county that supports wellbeing and is celebrated as a great place to live.</a:t>
            </a:r>
            <a:endParaRPr lang="en-IE" sz="1600" dirty="0"/>
          </a:p>
        </p:txBody>
      </p:sp>
    </p:spTree>
    <p:extLst>
      <p:ext uri="{BB962C8B-B14F-4D97-AF65-F5344CB8AC3E}">
        <p14:creationId xmlns:p14="http://schemas.microsoft.com/office/powerpoint/2010/main" val="273211353"/>
      </p:ext>
    </p:extLst>
  </p:cSld>
  <p:clrMapOvr>
    <a:masterClrMapping/>
  </p:clrMapOvr>
  <p:transition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A519A-A56E-2F42-7405-808A64ED6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015E2-30B7-FF02-72E5-E334E9028161}"/>
              </a:ext>
            </a:extLst>
          </p:cNvPr>
          <p:cNvSpPr>
            <a:spLocks noGrp="1"/>
          </p:cNvSpPr>
          <p:nvPr>
            <p:ph type="title"/>
          </p:nvPr>
        </p:nvSpPr>
        <p:spPr/>
        <p:txBody>
          <a:bodyPr/>
          <a:lstStyle/>
          <a:p>
            <a:r>
              <a:rPr lang="en-IE" b="1" dirty="0"/>
              <a:t>Gaps Identified</a:t>
            </a:r>
          </a:p>
        </p:txBody>
      </p:sp>
      <p:pic>
        <p:nvPicPr>
          <p:cNvPr id="5" name="Picture 4" descr="A logo with blue text and green leaves&#10;&#10;AI-generated content may be incorrect.">
            <a:extLst>
              <a:ext uri="{FF2B5EF4-FFF2-40B4-BE49-F238E27FC236}">
                <a16:creationId xmlns:a16="http://schemas.microsoft.com/office/drawing/2014/main" id="{C3C2B854-B088-97B3-CA76-4CA7B10A1A6A}"/>
              </a:ext>
            </a:extLst>
          </p:cNvPr>
          <p:cNvPicPr>
            <a:picLocks noChangeAspect="1"/>
          </p:cNvPicPr>
          <p:nvPr/>
        </p:nvPicPr>
        <p:blipFill>
          <a:blip r:embed="rId2"/>
          <a:stretch>
            <a:fillRect/>
          </a:stretch>
        </p:blipFill>
        <p:spPr>
          <a:xfrm>
            <a:off x="6887594" y="4495801"/>
            <a:ext cx="694252" cy="443344"/>
          </a:xfrm>
          <a:prstGeom prst="rect">
            <a:avLst/>
          </a:prstGeom>
        </p:spPr>
      </p:pic>
      <p:sp>
        <p:nvSpPr>
          <p:cNvPr id="6" name="Text Placeholder 5">
            <a:extLst>
              <a:ext uri="{FF2B5EF4-FFF2-40B4-BE49-F238E27FC236}">
                <a16:creationId xmlns:a16="http://schemas.microsoft.com/office/drawing/2014/main" id="{63ECF232-6D2A-F252-6540-3092639A557C}"/>
              </a:ext>
            </a:extLst>
          </p:cNvPr>
          <p:cNvSpPr>
            <a:spLocks noGrp="1"/>
          </p:cNvSpPr>
          <p:nvPr>
            <p:ph type="body" sz="quarter" idx="10"/>
          </p:nvPr>
        </p:nvSpPr>
        <p:spPr>
          <a:xfrm>
            <a:off x="48126" y="946746"/>
            <a:ext cx="6239607" cy="4134761"/>
          </a:xfrm>
        </p:spPr>
        <p:txBody>
          <a:bodyPr>
            <a:normAutofit/>
          </a:bodyPr>
          <a:lstStyle/>
          <a:p>
            <a:pPr lvl="1"/>
            <a:r>
              <a:rPr lang="en-US" sz="1600" dirty="0">
                <a:solidFill>
                  <a:schemeClr val="accent3">
                    <a:lumMod val="50000"/>
                  </a:schemeClr>
                </a:solidFill>
              </a:rPr>
              <a:t>Development of a community garden network and annual community garden week promoting biodiversity awareness. </a:t>
            </a:r>
            <a:r>
              <a:rPr lang="en-IE" sz="1600" dirty="0"/>
              <a:t>This has been incorporated into the plan under </a:t>
            </a:r>
            <a:r>
              <a:rPr lang="en-US" sz="1600" b="1" dirty="0"/>
              <a:t>Goal 2 </a:t>
            </a:r>
            <a:r>
              <a:rPr lang="en-US" sz="1600" b="1" i="1" dirty="0"/>
              <a:t>Leitrim will embrace climate action to increase the sustainability of its communities and unlock the benefits of the green economy</a:t>
            </a:r>
          </a:p>
          <a:p>
            <a:pPr marL="257168" lvl="1" indent="0">
              <a:buNone/>
            </a:pPr>
            <a:endParaRPr lang="en-US" sz="1600" b="1" i="1" dirty="0">
              <a:solidFill>
                <a:schemeClr val="accent3">
                  <a:lumMod val="50000"/>
                </a:schemeClr>
              </a:solidFill>
            </a:endParaRPr>
          </a:p>
          <a:p>
            <a:pPr lvl="1"/>
            <a:r>
              <a:rPr lang="en-IE" sz="1600" dirty="0"/>
              <a:t>Develop and implement a Diaspora Strategy to enhance engagement, collaboration and investment opportunities with the Leitrim diaspora</a:t>
            </a:r>
            <a:r>
              <a:rPr lang="en-US" sz="1600" dirty="0">
                <a:solidFill>
                  <a:schemeClr val="accent3">
                    <a:lumMod val="50000"/>
                  </a:schemeClr>
                </a:solidFill>
              </a:rPr>
              <a:t>. </a:t>
            </a:r>
            <a:r>
              <a:rPr lang="en-IE" sz="1600" dirty="0">
                <a:solidFill>
                  <a:schemeClr val="accent3">
                    <a:lumMod val="50000"/>
                  </a:schemeClr>
                </a:solidFill>
              </a:rPr>
              <a:t>This has been incorporated into the plan under </a:t>
            </a:r>
            <a:r>
              <a:rPr lang="en-US" sz="1600" b="1" dirty="0">
                <a:solidFill>
                  <a:schemeClr val="accent3">
                    <a:lumMod val="50000"/>
                  </a:schemeClr>
                </a:solidFill>
              </a:rPr>
              <a:t>Goal 6 </a:t>
            </a:r>
            <a:r>
              <a:rPr lang="en-US" sz="1600" b="1" i="1" dirty="0">
                <a:solidFill>
                  <a:schemeClr val="accent3">
                    <a:lumMod val="50000"/>
                  </a:schemeClr>
                </a:solidFill>
              </a:rPr>
              <a:t>Leitrim will champion its natural and cultural environment and support the development of the county as a tourism destination in a sustainable and balanced manner</a:t>
            </a:r>
          </a:p>
          <a:p>
            <a:pPr marL="514323" lvl="2" indent="0">
              <a:buNone/>
            </a:pPr>
            <a:endParaRPr lang="en-US" sz="1400" b="1" i="1" dirty="0">
              <a:solidFill>
                <a:schemeClr val="accent3">
                  <a:lumMod val="50000"/>
                </a:schemeClr>
              </a:solidFill>
            </a:endParaRPr>
          </a:p>
        </p:txBody>
      </p:sp>
      <p:pic>
        <p:nvPicPr>
          <p:cNvPr id="1026" name="Picture 2">
            <a:extLst>
              <a:ext uri="{FF2B5EF4-FFF2-40B4-BE49-F238E27FC236}">
                <a16:creationId xmlns:a16="http://schemas.microsoft.com/office/drawing/2014/main" id="{4D6FC15B-8103-21DB-E777-D8D58478F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720" y="946746"/>
            <a:ext cx="2765154" cy="1194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EB7847-ED31-5430-4F61-A87A7D87FA99}"/>
              </a:ext>
            </a:extLst>
          </p:cNvPr>
          <p:cNvPicPr>
            <a:picLocks noChangeAspect="1"/>
          </p:cNvPicPr>
          <p:nvPr/>
        </p:nvPicPr>
        <p:blipFill>
          <a:blip r:embed="rId4"/>
          <a:stretch>
            <a:fillRect/>
          </a:stretch>
        </p:blipFill>
        <p:spPr>
          <a:xfrm>
            <a:off x="6757561" y="2118763"/>
            <a:ext cx="1911471" cy="2282562"/>
          </a:xfrm>
          <a:prstGeom prst="rect">
            <a:avLst/>
          </a:prstGeom>
        </p:spPr>
      </p:pic>
    </p:spTree>
    <p:extLst>
      <p:ext uri="{BB962C8B-B14F-4D97-AF65-F5344CB8AC3E}">
        <p14:creationId xmlns:p14="http://schemas.microsoft.com/office/powerpoint/2010/main" val="3844947191"/>
      </p:ext>
    </p:extLst>
  </p:cSld>
  <p:clrMapOvr>
    <a:masterClrMapping/>
  </p:clrMapOvr>
  <p:transition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98EA9-1CD3-B1EF-5604-529284980D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78896-14C2-83D9-62C9-8939427CC6AD}"/>
              </a:ext>
            </a:extLst>
          </p:cNvPr>
          <p:cNvSpPr>
            <a:spLocks noGrp="1"/>
          </p:cNvSpPr>
          <p:nvPr>
            <p:ph type="title"/>
          </p:nvPr>
        </p:nvSpPr>
        <p:spPr/>
        <p:txBody>
          <a:bodyPr/>
          <a:lstStyle/>
          <a:p>
            <a:r>
              <a:rPr lang="en-IE" b="1" dirty="0"/>
              <a:t>Gaps Identified</a:t>
            </a:r>
          </a:p>
        </p:txBody>
      </p:sp>
      <p:pic>
        <p:nvPicPr>
          <p:cNvPr id="5" name="Picture 4" descr="A logo with blue text and green leaves&#10;&#10;AI-generated content may be incorrect.">
            <a:extLst>
              <a:ext uri="{FF2B5EF4-FFF2-40B4-BE49-F238E27FC236}">
                <a16:creationId xmlns:a16="http://schemas.microsoft.com/office/drawing/2014/main" id="{BE23BB1B-2A49-59C1-C9C1-4ABF98A7851A}"/>
              </a:ext>
            </a:extLst>
          </p:cNvPr>
          <p:cNvPicPr>
            <a:picLocks noChangeAspect="1"/>
          </p:cNvPicPr>
          <p:nvPr/>
        </p:nvPicPr>
        <p:blipFill>
          <a:blip r:embed="rId2"/>
          <a:stretch>
            <a:fillRect/>
          </a:stretch>
        </p:blipFill>
        <p:spPr>
          <a:xfrm>
            <a:off x="6887594" y="4495801"/>
            <a:ext cx="694252" cy="443344"/>
          </a:xfrm>
          <a:prstGeom prst="rect">
            <a:avLst/>
          </a:prstGeom>
        </p:spPr>
      </p:pic>
      <p:sp>
        <p:nvSpPr>
          <p:cNvPr id="6" name="Text Placeholder 5">
            <a:extLst>
              <a:ext uri="{FF2B5EF4-FFF2-40B4-BE49-F238E27FC236}">
                <a16:creationId xmlns:a16="http://schemas.microsoft.com/office/drawing/2014/main" id="{149D534A-2C60-2124-08A8-DE41510F4EE5}"/>
              </a:ext>
            </a:extLst>
          </p:cNvPr>
          <p:cNvSpPr>
            <a:spLocks noGrp="1"/>
          </p:cNvSpPr>
          <p:nvPr>
            <p:ph type="body" sz="quarter" idx="10"/>
          </p:nvPr>
        </p:nvSpPr>
        <p:spPr>
          <a:xfrm>
            <a:off x="270164" y="946746"/>
            <a:ext cx="6234545" cy="4134761"/>
          </a:xfrm>
        </p:spPr>
        <p:txBody>
          <a:bodyPr>
            <a:normAutofit/>
          </a:bodyPr>
          <a:lstStyle/>
          <a:p>
            <a:r>
              <a:rPr lang="en-IE" dirty="0"/>
              <a:t>Feedback from consultation highlighted childcare as a key priority. In response, a new action has been included to strengthen access to quality early childhood education and after-school provision, supporting family wellbeing and enabling participation in work, education and training. This has been incorporated into the plan under </a:t>
            </a:r>
            <a:r>
              <a:rPr lang="en-GB" b="1" dirty="0"/>
              <a:t>Goal 1:</a:t>
            </a:r>
            <a:r>
              <a:rPr lang="en-IE" b="1" dirty="0"/>
              <a:t> </a:t>
            </a:r>
            <a:r>
              <a:rPr lang="en-GB" b="1" dirty="0"/>
              <a:t>Leitrim will continue to develop as an inclusive, healthy and equitable county that supports wellbeing and is celebrated as a great place to live.</a:t>
            </a:r>
          </a:p>
          <a:p>
            <a:pPr marL="0" indent="0">
              <a:buNone/>
            </a:pPr>
            <a:endParaRPr lang="en-GB" b="1" dirty="0"/>
          </a:p>
          <a:p>
            <a:r>
              <a:rPr lang="en-IE" dirty="0"/>
              <a:t>While enabling agencies are identified within the LECP, no single lead agency was assigned to individual actions. This has been amended to include designated lead agencies, thereby improving clarity around accountability and ownership during implementation.</a:t>
            </a:r>
          </a:p>
          <a:p>
            <a:pPr marL="0" indent="0">
              <a:buNone/>
            </a:pPr>
            <a:endParaRPr lang="en-US" b="1" dirty="0"/>
          </a:p>
          <a:p>
            <a:pPr lvl="1"/>
            <a:endParaRPr lang="en-US" sz="1400" b="1" i="1" dirty="0">
              <a:solidFill>
                <a:schemeClr val="accent3">
                  <a:lumMod val="50000"/>
                </a:schemeClr>
              </a:solidFill>
            </a:endParaRPr>
          </a:p>
        </p:txBody>
      </p:sp>
      <p:pic>
        <p:nvPicPr>
          <p:cNvPr id="7" name="Graphic 6" descr="Family with two children outline">
            <a:extLst>
              <a:ext uri="{FF2B5EF4-FFF2-40B4-BE49-F238E27FC236}">
                <a16:creationId xmlns:a16="http://schemas.microsoft.com/office/drawing/2014/main" id="{88532D8F-867C-B447-62CC-7AA54667676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54837" y="946746"/>
            <a:ext cx="2119745" cy="2119745"/>
          </a:xfrm>
          <a:prstGeom prst="rect">
            <a:avLst/>
          </a:prstGeom>
        </p:spPr>
      </p:pic>
    </p:spTree>
    <p:extLst>
      <p:ext uri="{BB962C8B-B14F-4D97-AF65-F5344CB8AC3E}">
        <p14:creationId xmlns:p14="http://schemas.microsoft.com/office/powerpoint/2010/main" val="1139104208"/>
      </p:ext>
    </p:extLst>
  </p:cSld>
  <p:clrMapOvr>
    <a:masterClrMapping/>
  </p:clrMapOvr>
  <p:transition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FB658-5734-BDA8-6ED4-636430CDBC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779BF42-9C85-D8A0-6F1A-5AAF7A734F4E}"/>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497558-0230-73C7-6985-7E9957549F66}"/>
              </a:ext>
            </a:extLst>
          </p:cNvPr>
          <p:cNvSpPr>
            <a:spLocks noGrp="1"/>
          </p:cNvSpPr>
          <p:nvPr>
            <p:ph type="title"/>
          </p:nvPr>
        </p:nvSpPr>
        <p:spPr/>
        <p:txBody>
          <a:bodyPr/>
          <a:lstStyle/>
          <a:p>
            <a:r>
              <a:rPr lang="en-IE" b="1" dirty="0"/>
              <a:t>Actions and KPI’s added</a:t>
            </a:r>
          </a:p>
        </p:txBody>
      </p:sp>
      <p:pic>
        <p:nvPicPr>
          <p:cNvPr id="14" name="Picture 13">
            <a:extLst>
              <a:ext uri="{FF2B5EF4-FFF2-40B4-BE49-F238E27FC236}">
                <a16:creationId xmlns:a16="http://schemas.microsoft.com/office/drawing/2014/main" id="{13B45674-0201-2FC6-83FF-E5DCD5DD10E3}"/>
              </a:ext>
            </a:extLst>
          </p:cNvPr>
          <p:cNvPicPr>
            <a:picLocks noChangeAspect="1"/>
          </p:cNvPicPr>
          <p:nvPr/>
        </p:nvPicPr>
        <p:blipFill>
          <a:blip r:embed="rId3"/>
          <a:stretch>
            <a:fillRect/>
          </a:stretch>
        </p:blipFill>
        <p:spPr>
          <a:xfrm>
            <a:off x="351694" y="1201516"/>
            <a:ext cx="7102051" cy="262068"/>
          </a:xfrm>
          <a:prstGeom prst="rect">
            <a:avLst/>
          </a:prstGeom>
        </p:spPr>
      </p:pic>
      <p:pic>
        <p:nvPicPr>
          <p:cNvPr id="15" name="Picture 14">
            <a:extLst>
              <a:ext uri="{FF2B5EF4-FFF2-40B4-BE49-F238E27FC236}">
                <a16:creationId xmlns:a16="http://schemas.microsoft.com/office/drawing/2014/main" id="{452F4706-5BE5-D038-8C17-CA6926BEAB2F}"/>
              </a:ext>
            </a:extLst>
          </p:cNvPr>
          <p:cNvPicPr>
            <a:picLocks noChangeAspect="1"/>
          </p:cNvPicPr>
          <p:nvPr/>
        </p:nvPicPr>
        <p:blipFill>
          <a:blip r:embed="rId4"/>
          <a:stretch>
            <a:fillRect/>
          </a:stretch>
        </p:blipFill>
        <p:spPr>
          <a:xfrm>
            <a:off x="351694" y="1351029"/>
            <a:ext cx="7102051" cy="923792"/>
          </a:xfrm>
          <a:prstGeom prst="rect">
            <a:avLst/>
          </a:prstGeom>
        </p:spPr>
      </p:pic>
      <p:pic>
        <p:nvPicPr>
          <p:cNvPr id="19" name="Picture 18">
            <a:extLst>
              <a:ext uri="{FF2B5EF4-FFF2-40B4-BE49-F238E27FC236}">
                <a16:creationId xmlns:a16="http://schemas.microsoft.com/office/drawing/2014/main" id="{5A63AE6D-DFE0-AC9C-5DEA-29A5E56DCC44}"/>
              </a:ext>
            </a:extLst>
          </p:cNvPr>
          <p:cNvPicPr>
            <a:picLocks noChangeAspect="1"/>
          </p:cNvPicPr>
          <p:nvPr/>
        </p:nvPicPr>
        <p:blipFill>
          <a:blip r:embed="rId5"/>
          <a:stretch>
            <a:fillRect/>
          </a:stretch>
        </p:blipFill>
        <p:spPr>
          <a:xfrm>
            <a:off x="300283" y="3713695"/>
            <a:ext cx="7153462" cy="601076"/>
          </a:xfrm>
          <a:prstGeom prst="rect">
            <a:avLst/>
          </a:prstGeom>
        </p:spPr>
      </p:pic>
      <p:pic>
        <p:nvPicPr>
          <p:cNvPr id="21" name="Picture 20">
            <a:extLst>
              <a:ext uri="{FF2B5EF4-FFF2-40B4-BE49-F238E27FC236}">
                <a16:creationId xmlns:a16="http://schemas.microsoft.com/office/drawing/2014/main" id="{F7C190D7-3D5D-933A-16E8-095FA0188434}"/>
              </a:ext>
            </a:extLst>
          </p:cNvPr>
          <p:cNvPicPr>
            <a:picLocks noChangeAspect="1"/>
          </p:cNvPicPr>
          <p:nvPr/>
        </p:nvPicPr>
        <p:blipFill>
          <a:blip r:embed="rId6"/>
          <a:stretch>
            <a:fillRect/>
          </a:stretch>
        </p:blipFill>
        <p:spPr>
          <a:xfrm>
            <a:off x="300283" y="4766465"/>
            <a:ext cx="7153462" cy="278966"/>
          </a:xfrm>
          <a:prstGeom prst="rect">
            <a:avLst/>
          </a:prstGeom>
        </p:spPr>
      </p:pic>
      <p:sp>
        <p:nvSpPr>
          <p:cNvPr id="3" name="Text Placeholder 5">
            <a:extLst>
              <a:ext uri="{FF2B5EF4-FFF2-40B4-BE49-F238E27FC236}">
                <a16:creationId xmlns:a16="http://schemas.microsoft.com/office/drawing/2014/main" id="{679189A1-9598-BD4F-B531-2359FB58C4E9}"/>
              </a:ext>
            </a:extLst>
          </p:cNvPr>
          <p:cNvSpPr>
            <a:spLocks noGrp="1"/>
          </p:cNvSpPr>
          <p:nvPr>
            <p:ph type="body" sz="quarter" idx="10"/>
          </p:nvPr>
        </p:nvSpPr>
        <p:spPr>
          <a:xfrm>
            <a:off x="83128" y="1004125"/>
            <a:ext cx="8977744" cy="4287365"/>
          </a:xfrm>
        </p:spPr>
        <p:txBody>
          <a:bodyPr>
            <a:normAutofit/>
          </a:bodyPr>
          <a:lstStyle/>
          <a:p>
            <a:pPr>
              <a:spcBef>
                <a:spcPts val="0"/>
              </a:spcBef>
            </a:pPr>
            <a:r>
              <a:rPr lang="en-US" sz="1100" b="1" dirty="0"/>
              <a:t>Goal 1 Leitrim will continue to develop as an inclusive, healthy and equitable county that supports wellbeing and is celebrated as a great place to live</a:t>
            </a:r>
          </a:p>
          <a:p>
            <a:endParaRPr lang="en-US" sz="1050" b="1" dirty="0"/>
          </a:p>
          <a:p>
            <a:pPr marL="0" indent="0">
              <a:buNone/>
            </a:pPr>
            <a:r>
              <a:rPr lang="en-US" sz="1050" b="1" dirty="0"/>
              <a:t> </a:t>
            </a:r>
            <a:r>
              <a:rPr lang="en-US" sz="500" b="1" dirty="0"/>
              <a:t> </a:t>
            </a:r>
            <a:endParaRPr lang="en-US" sz="400" b="1" dirty="0"/>
          </a:p>
          <a:p>
            <a:pPr marL="0" indent="0">
              <a:buNone/>
            </a:pPr>
            <a:endParaRPr lang="en-US" sz="1200" b="1" dirty="0"/>
          </a:p>
          <a:p>
            <a:pPr marL="257168" lvl="1" indent="0">
              <a:buNone/>
            </a:pPr>
            <a:endParaRPr lang="en-US" sz="1600" b="1" dirty="0"/>
          </a:p>
          <a:p>
            <a:pPr marL="257168" lvl="1" indent="0">
              <a:buNone/>
            </a:pPr>
            <a:r>
              <a:rPr lang="en-US" sz="900" b="1" dirty="0"/>
              <a:t> </a:t>
            </a:r>
          </a:p>
          <a:p>
            <a:pPr marL="257168" lvl="1" indent="0">
              <a:buNone/>
            </a:pPr>
            <a:endParaRPr lang="en-US" sz="1200" b="1" dirty="0"/>
          </a:p>
          <a:p>
            <a:pPr marL="257168" lvl="1" indent="0">
              <a:buNone/>
            </a:pPr>
            <a:endParaRPr lang="en-US" sz="1200" b="1" dirty="0"/>
          </a:p>
          <a:p>
            <a:pPr marL="257168" lvl="1" indent="0">
              <a:buNone/>
            </a:pPr>
            <a:endParaRPr lang="en-US" sz="1200" b="1" dirty="0"/>
          </a:p>
          <a:p>
            <a:r>
              <a:rPr lang="en-US" sz="1100" b="1" dirty="0"/>
              <a:t>Goal 2 Leitrim will embrace climate action to increase the sustainability of its communities and unlock the benefits of the green economy </a:t>
            </a:r>
          </a:p>
          <a:p>
            <a:pPr marL="0" indent="0">
              <a:buNone/>
            </a:pPr>
            <a:r>
              <a:rPr lang="en-US" sz="1200" b="1" dirty="0"/>
              <a:t> </a:t>
            </a:r>
            <a:endParaRPr lang="en-US" sz="400" b="1" dirty="0"/>
          </a:p>
          <a:p>
            <a:pPr marL="0" indent="0">
              <a:buNone/>
            </a:pPr>
            <a:endParaRPr lang="en-US" sz="100" b="1" dirty="0"/>
          </a:p>
          <a:p>
            <a:pPr marL="0" indent="0">
              <a:buNone/>
            </a:pPr>
            <a:endParaRPr lang="en-US" sz="1000" b="1" dirty="0"/>
          </a:p>
          <a:p>
            <a:r>
              <a:rPr lang="en-US" sz="1100" b="1" dirty="0"/>
              <a:t>Goal 6  Leitrim will champion its natural and cultural environment and support the development of the county as a tourism destination in a sustainable and balanced manner</a:t>
            </a:r>
          </a:p>
          <a:p>
            <a:endParaRPr lang="en-US" b="1" dirty="0"/>
          </a:p>
          <a:p>
            <a:endParaRPr lang="en-US" b="1" dirty="0"/>
          </a:p>
          <a:p>
            <a:pPr marL="0" indent="0">
              <a:buNone/>
            </a:pPr>
            <a:endParaRPr lang="en-US" b="1" dirty="0"/>
          </a:p>
          <a:p>
            <a:pPr lvl="1"/>
            <a:endParaRPr lang="en-IE" dirty="0"/>
          </a:p>
        </p:txBody>
      </p:sp>
      <p:pic>
        <p:nvPicPr>
          <p:cNvPr id="6" name="Picture 5">
            <a:extLst>
              <a:ext uri="{FF2B5EF4-FFF2-40B4-BE49-F238E27FC236}">
                <a16:creationId xmlns:a16="http://schemas.microsoft.com/office/drawing/2014/main" id="{9F6FBFDE-B00F-019D-5228-E79DFE7550C7}"/>
              </a:ext>
            </a:extLst>
          </p:cNvPr>
          <p:cNvPicPr>
            <a:picLocks noChangeAspect="1"/>
          </p:cNvPicPr>
          <p:nvPr/>
        </p:nvPicPr>
        <p:blipFill>
          <a:blip r:embed="rId7"/>
          <a:stretch>
            <a:fillRect/>
          </a:stretch>
        </p:blipFill>
        <p:spPr>
          <a:xfrm>
            <a:off x="351694" y="2274821"/>
            <a:ext cx="7102051" cy="1116099"/>
          </a:xfrm>
          <a:prstGeom prst="rect">
            <a:avLst/>
          </a:prstGeom>
        </p:spPr>
      </p:pic>
    </p:spTree>
    <p:extLst>
      <p:ext uri="{BB962C8B-B14F-4D97-AF65-F5344CB8AC3E}">
        <p14:creationId xmlns:p14="http://schemas.microsoft.com/office/powerpoint/2010/main" val="3929263204"/>
      </p:ext>
    </p:extLst>
  </p:cSld>
  <p:clrMapOvr>
    <a:masterClrMapping/>
  </p:clrMapOvr>
  <p:transition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C2974-D3CF-7342-70B6-19A490FE5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A5A25-A45A-1EED-92E9-052C4F6EBBCD}"/>
              </a:ext>
            </a:extLst>
          </p:cNvPr>
          <p:cNvSpPr>
            <a:spLocks noGrp="1"/>
          </p:cNvSpPr>
          <p:nvPr>
            <p:ph type="title"/>
          </p:nvPr>
        </p:nvSpPr>
        <p:spPr/>
        <p:txBody>
          <a:bodyPr/>
          <a:lstStyle/>
          <a:p>
            <a:r>
              <a:rPr lang="en-IE" b="1" dirty="0"/>
              <a:t>Reviewed Progress on Actions</a:t>
            </a:r>
          </a:p>
        </p:txBody>
      </p:sp>
      <p:pic>
        <p:nvPicPr>
          <p:cNvPr id="5" name="Picture 4" descr="A logo with blue text and green leaves&#10;&#10;AI-generated content may be incorrect.">
            <a:extLst>
              <a:ext uri="{FF2B5EF4-FFF2-40B4-BE49-F238E27FC236}">
                <a16:creationId xmlns:a16="http://schemas.microsoft.com/office/drawing/2014/main" id="{7D0BBE56-4557-71FD-0CC6-88A6E33830EC}"/>
              </a:ext>
            </a:extLst>
          </p:cNvPr>
          <p:cNvPicPr>
            <a:picLocks noChangeAspect="1"/>
          </p:cNvPicPr>
          <p:nvPr/>
        </p:nvPicPr>
        <p:blipFill>
          <a:blip r:embed="rId2"/>
          <a:stretch>
            <a:fillRect/>
          </a:stretch>
        </p:blipFill>
        <p:spPr>
          <a:xfrm>
            <a:off x="6887594" y="4495801"/>
            <a:ext cx="694252" cy="443344"/>
          </a:xfrm>
          <a:prstGeom prst="rect">
            <a:avLst/>
          </a:prstGeom>
        </p:spPr>
      </p:pic>
      <p:sp>
        <p:nvSpPr>
          <p:cNvPr id="6" name="Text Placeholder 5">
            <a:extLst>
              <a:ext uri="{FF2B5EF4-FFF2-40B4-BE49-F238E27FC236}">
                <a16:creationId xmlns:a16="http://schemas.microsoft.com/office/drawing/2014/main" id="{E9BF0EF0-2D5E-4CA6-8DCB-A9D1549A469D}"/>
              </a:ext>
            </a:extLst>
          </p:cNvPr>
          <p:cNvSpPr>
            <a:spLocks noGrp="1"/>
          </p:cNvSpPr>
          <p:nvPr>
            <p:ph type="body" sz="quarter" idx="10"/>
          </p:nvPr>
        </p:nvSpPr>
        <p:spPr>
          <a:xfrm>
            <a:off x="351692" y="983151"/>
            <a:ext cx="8681471" cy="4098355"/>
          </a:xfrm>
        </p:spPr>
        <p:txBody>
          <a:bodyPr>
            <a:normAutofit lnSpcReduction="10000"/>
          </a:bodyPr>
          <a:lstStyle/>
          <a:p>
            <a:r>
              <a:rPr lang="en-IE" b="1" dirty="0"/>
              <a:t>Reviewed Progress on Actions</a:t>
            </a:r>
          </a:p>
          <a:p>
            <a:pPr lvl="1"/>
            <a:r>
              <a:rPr lang="en-IE" dirty="0"/>
              <a:t>Last year, a comprehensive review was undertaken to assess the status and overall progress of all actions within the LECP. This review examined each action individually to determine whether it was on track, completed, facing delays, or required reconsideration. A copy of the </a:t>
            </a:r>
            <a:r>
              <a:rPr lang="en-IE" i="1" dirty="0"/>
              <a:t>Progress Review 2025 </a:t>
            </a:r>
            <a:r>
              <a:rPr lang="en-IE" dirty="0"/>
              <a:t>is attached.</a:t>
            </a:r>
          </a:p>
          <a:p>
            <a:pPr lvl="1"/>
            <a:endParaRPr lang="en-IE" dirty="0"/>
          </a:p>
          <a:p>
            <a:pPr lvl="1"/>
            <a:endParaRPr lang="en-IE" dirty="0"/>
          </a:p>
          <a:p>
            <a:pPr lvl="1"/>
            <a:endParaRPr lang="en-IE" dirty="0"/>
          </a:p>
          <a:p>
            <a:pPr marL="257168" lvl="1" indent="0">
              <a:buNone/>
            </a:pPr>
            <a:endParaRPr lang="en-IE" dirty="0"/>
          </a:p>
          <a:p>
            <a:pPr marL="0" indent="0">
              <a:buNone/>
            </a:pPr>
            <a:r>
              <a:rPr lang="en-IE" dirty="0"/>
              <a:t>         </a:t>
            </a:r>
            <a:r>
              <a:rPr lang="en-IE" b="1" dirty="0"/>
              <a:t>Following this review:</a:t>
            </a:r>
          </a:p>
          <a:p>
            <a:pPr lvl="1"/>
            <a:r>
              <a:rPr lang="en-IE" dirty="0"/>
              <a:t>All actions marked as </a:t>
            </a:r>
            <a:r>
              <a:rPr lang="en-IE" b="1" dirty="0"/>
              <a:t>“Complete”</a:t>
            </a:r>
            <a:r>
              <a:rPr lang="en-IE" dirty="0"/>
              <a:t> were revisited to confirm that they had been fully delivered.</a:t>
            </a:r>
          </a:p>
          <a:p>
            <a:pPr lvl="1"/>
            <a:r>
              <a:rPr lang="en-IE" dirty="0"/>
              <a:t>Actions identified as </a:t>
            </a:r>
            <a:r>
              <a:rPr lang="en-IE" b="1" dirty="0"/>
              <a:t>“Not Started”</a:t>
            </a:r>
            <a:r>
              <a:rPr lang="en-IE" dirty="0"/>
              <a:t> were reviewed in detail to determine whether they should be amended, rescheduled, or removed, where progress was no longer feasible due to changing circumstances, organisational priorities, or external factors.</a:t>
            </a:r>
          </a:p>
          <a:p>
            <a:pPr lvl="1"/>
            <a:r>
              <a:rPr lang="en-IE" dirty="0"/>
              <a:t>Actions marked as </a:t>
            </a:r>
            <a:r>
              <a:rPr lang="en-IE" b="1" dirty="0"/>
              <a:t>“In Progress”</a:t>
            </a:r>
            <a:r>
              <a:rPr lang="en-IE" dirty="0"/>
              <a:t> were reviewed to confirm that they remain on </a:t>
            </a:r>
          </a:p>
          <a:p>
            <a:pPr marL="257168" lvl="1" indent="0">
              <a:buNone/>
            </a:pPr>
            <a:r>
              <a:rPr lang="en-IE" dirty="0"/>
              <a:t>    target and are progressing as planned.</a:t>
            </a:r>
          </a:p>
          <a:p>
            <a:pPr marL="0" indent="0">
              <a:buNone/>
            </a:pPr>
            <a:endParaRPr lang="en-IE" b="1" dirty="0"/>
          </a:p>
          <a:p>
            <a:pPr marL="257168" lvl="1" indent="0">
              <a:buNone/>
            </a:pPr>
            <a:endParaRPr lang="en-IE" dirty="0"/>
          </a:p>
        </p:txBody>
      </p:sp>
      <p:pic>
        <p:nvPicPr>
          <p:cNvPr id="3" name="Picture 2">
            <a:extLst>
              <a:ext uri="{FF2B5EF4-FFF2-40B4-BE49-F238E27FC236}">
                <a16:creationId xmlns:a16="http://schemas.microsoft.com/office/drawing/2014/main" id="{6FDB05BC-18CF-1761-9864-3096E1257F99}"/>
              </a:ext>
            </a:extLst>
          </p:cNvPr>
          <p:cNvPicPr>
            <a:picLocks noChangeAspect="1"/>
          </p:cNvPicPr>
          <p:nvPr/>
        </p:nvPicPr>
        <p:blipFill>
          <a:blip r:embed="rId3"/>
          <a:stretch>
            <a:fillRect/>
          </a:stretch>
        </p:blipFill>
        <p:spPr>
          <a:xfrm>
            <a:off x="734292" y="2039130"/>
            <a:ext cx="2405374" cy="1065239"/>
          </a:xfrm>
          <a:prstGeom prst="rect">
            <a:avLst/>
          </a:prstGeom>
        </p:spPr>
      </p:pic>
    </p:spTree>
    <p:extLst>
      <p:ext uri="{BB962C8B-B14F-4D97-AF65-F5344CB8AC3E}">
        <p14:creationId xmlns:p14="http://schemas.microsoft.com/office/powerpoint/2010/main" val="1909197074"/>
      </p:ext>
    </p:extLst>
  </p:cSld>
  <p:clrMapOvr>
    <a:masterClrMapping/>
  </p:clrMapOvr>
  <p:transition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6C4EF-56EA-EE80-706E-92D541D3EF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6B4C823-929E-767B-6928-5AFFA666FD7D}"/>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4BD1726-DCD1-FBCC-42EF-2E5632D92C74}"/>
              </a:ext>
            </a:extLst>
          </p:cNvPr>
          <p:cNvSpPr>
            <a:spLocks noGrp="1"/>
          </p:cNvSpPr>
          <p:nvPr>
            <p:ph type="title"/>
          </p:nvPr>
        </p:nvSpPr>
        <p:spPr/>
        <p:txBody>
          <a:bodyPr/>
          <a:lstStyle/>
          <a:p>
            <a:r>
              <a:rPr lang="en-IE" b="1" dirty="0"/>
              <a:t>Internal Review – “</a:t>
            </a:r>
            <a:r>
              <a:rPr lang="en-GB" b="1" dirty="0"/>
              <a:t>Complete” Actions</a:t>
            </a:r>
            <a:endParaRPr lang="en-IE" b="1" dirty="0"/>
          </a:p>
        </p:txBody>
      </p:sp>
      <p:graphicFrame>
        <p:nvGraphicFramePr>
          <p:cNvPr id="8" name="Table 7">
            <a:extLst>
              <a:ext uri="{FF2B5EF4-FFF2-40B4-BE49-F238E27FC236}">
                <a16:creationId xmlns:a16="http://schemas.microsoft.com/office/drawing/2014/main" id="{D604CA40-7469-6A17-E1FF-D2B9DF6EEDD2}"/>
              </a:ext>
            </a:extLst>
          </p:cNvPr>
          <p:cNvGraphicFramePr>
            <a:graphicFrameLocks noGrp="1"/>
          </p:cNvGraphicFramePr>
          <p:nvPr>
            <p:extLst>
              <p:ext uri="{D42A27DB-BD31-4B8C-83A1-F6EECF244321}">
                <p14:modId xmlns:p14="http://schemas.microsoft.com/office/powerpoint/2010/main" val="1744093751"/>
              </p:ext>
            </p:extLst>
          </p:nvPr>
        </p:nvGraphicFramePr>
        <p:xfrm>
          <a:off x="213131" y="656058"/>
          <a:ext cx="8653780" cy="4163165"/>
        </p:xfrm>
        <a:graphic>
          <a:graphicData uri="http://schemas.openxmlformats.org/drawingml/2006/table">
            <a:tbl>
              <a:tblPr firstRow="1" firstCol="1" bandRow="1">
                <a:tableStyleId>{073A0DAA-6AF3-43AB-8588-CEC1D06C72B9}</a:tableStyleId>
              </a:tblPr>
              <a:tblGrid>
                <a:gridCol w="285392">
                  <a:extLst>
                    <a:ext uri="{9D8B030D-6E8A-4147-A177-3AD203B41FA5}">
                      <a16:colId xmlns:a16="http://schemas.microsoft.com/office/drawing/2014/main" val="2004251179"/>
                    </a:ext>
                  </a:extLst>
                </a:gridCol>
                <a:gridCol w="468134">
                  <a:extLst>
                    <a:ext uri="{9D8B030D-6E8A-4147-A177-3AD203B41FA5}">
                      <a16:colId xmlns:a16="http://schemas.microsoft.com/office/drawing/2014/main" val="4265449830"/>
                    </a:ext>
                  </a:extLst>
                </a:gridCol>
                <a:gridCol w="621052">
                  <a:extLst>
                    <a:ext uri="{9D8B030D-6E8A-4147-A177-3AD203B41FA5}">
                      <a16:colId xmlns:a16="http://schemas.microsoft.com/office/drawing/2014/main" val="499296624"/>
                    </a:ext>
                  </a:extLst>
                </a:gridCol>
                <a:gridCol w="5019232">
                  <a:extLst>
                    <a:ext uri="{9D8B030D-6E8A-4147-A177-3AD203B41FA5}">
                      <a16:colId xmlns:a16="http://schemas.microsoft.com/office/drawing/2014/main" val="2261237451"/>
                    </a:ext>
                  </a:extLst>
                </a:gridCol>
                <a:gridCol w="2259970">
                  <a:extLst>
                    <a:ext uri="{9D8B030D-6E8A-4147-A177-3AD203B41FA5}">
                      <a16:colId xmlns:a16="http://schemas.microsoft.com/office/drawing/2014/main" val="3784665717"/>
                    </a:ext>
                  </a:extLst>
                </a:gridCol>
              </a:tblGrid>
              <a:tr h="323762">
                <a:tc>
                  <a:txBody>
                    <a:bodyPr/>
                    <a:lstStyle/>
                    <a:p>
                      <a:pPr>
                        <a:lnSpc>
                          <a:spcPct val="115000"/>
                        </a:lnSpc>
                        <a:buNone/>
                      </a:pPr>
                      <a:r>
                        <a:rPr lang="en-GB" sz="800" dirty="0">
                          <a:effectLst/>
                        </a:rPr>
                        <a:t> #</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marL="0" algn="l" defTabSz="514325" rtl="0" eaLnBrk="1" latinLnBrk="0" hangingPunct="1">
                        <a:lnSpc>
                          <a:spcPct val="115000"/>
                        </a:lnSpc>
                        <a:buNone/>
                      </a:pPr>
                      <a:r>
                        <a:rPr lang="en-US" sz="800" b="1" kern="1200" dirty="0">
                          <a:solidFill>
                            <a:schemeClr val="lt1"/>
                          </a:solidFill>
                          <a:effectLst/>
                          <a:latin typeface="+mn-lt"/>
                          <a:ea typeface="+mn-ea"/>
                          <a:cs typeface="+mn-cs"/>
                        </a:rPr>
                        <a:t>Lead Agency</a:t>
                      </a:r>
                      <a:endParaRPr lang="en-IE" sz="800" b="1" kern="1200" dirty="0">
                        <a:solidFill>
                          <a:schemeClr val="lt1"/>
                        </a:solidFill>
                        <a:effectLst/>
                        <a:latin typeface="+mn-lt"/>
                        <a:ea typeface="+mn-ea"/>
                        <a:cs typeface="+mn-cs"/>
                      </a:endParaRPr>
                    </a:p>
                  </a:txBody>
                  <a:tcPr marL="54149" marR="54149" marT="0" marB="0"/>
                </a:tc>
                <a:tc>
                  <a:txBody>
                    <a:bodyPr/>
                    <a:lstStyle/>
                    <a:p>
                      <a:pPr>
                        <a:lnSpc>
                          <a:spcPct val="115000"/>
                        </a:lnSpc>
                        <a:buNone/>
                      </a:pPr>
                      <a:r>
                        <a:rPr lang="en-GB" sz="800" dirty="0">
                          <a:effectLst/>
                        </a:rPr>
                        <a:t>Enabling Agencies</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GB" sz="800" dirty="0">
                          <a:effectLst/>
                        </a:rPr>
                        <a:t>Action</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GB" sz="800" dirty="0">
                          <a:effectLst/>
                        </a:rPr>
                        <a:t>KPIs</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extLst>
                  <a:ext uri="{0D108BD9-81ED-4DB2-BD59-A6C34878D82A}">
                    <a16:rowId xmlns:a16="http://schemas.microsoft.com/office/drawing/2014/main" val="4272050"/>
                  </a:ext>
                </a:extLst>
              </a:tr>
              <a:tr h="267737">
                <a:tc>
                  <a:txBody>
                    <a:bodyPr/>
                    <a:lstStyle/>
                    <a:p>
                      <a:pPr>
                        <a:lnSpc>
                          <a:spcPct val="115000"/>
                        </a:lnSpc>
                        <a:buNone/>
                      </a:pPr>
                      <a:r>
                        <a:rPr lang="en-US" sz="900" dirty="0">
                          <a:effectLst/>
                        </a:rPr>
                        <a:t>10</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marL="0" algn="l" defTabSz="514325" rtl="0" eaLnBrk="1" latinLnBrk="0" hangingPunct="1">
                        <a:lnSpc>
                          <a:spcPct val="115000"/>
                        </a:lnSpc>
                        <a:buNone/>
                      </a:pPr>
                      <a:r>
                        <a:rPr lang="en-US" sz="1013" kern="1200" dirty="0">
                          <a:solidFill>
                            <a:schemeClr val="accent3">
                              <a:lumMod val="50000"/>
                            </a:schemeClr>
                          </a:solidFill>
                          <a:effectLst/>
                          <a:latin typeface="+mn-lt"/>
                          <a:ea typeface="+mn-ea"/>
                          <a:cs typeface="+mn-cs"/>
                        </a:rPr>
                        <a:t>LCC</a:t>
                      </a:r>
                      <a:endParaRPr lang="en-IE" sz="1013" kern="1200" dirty="0">
                        <a:solidFill>
                          <a:schemeClr val="accent3">
                            <a:lumMod val="50000"/>
                          </a:schemeClr>
                        </a:solidFill>
                        <a:effectLst/>
                        <a:latin typeface="+mn-lt"/>
                        <a:ea typeface="+mn-ea"/>
                        <a:cs typeface="+mn-cs"/>
                      </a:endParaRPr>
                    </a:p>
                  </a:txBody>
                  <a:tcPr marL="54149" marR="54149" marT="0" marB="0"/>
                </a:tc>
                <a:tc>
                  <a:txBody>
                    <a:bodyPr/>
                    <a:lstStyle/>
                    <a:p>
                      <a:pPr>
                        <a:lnSpc>
                          <a:spcPct val="115000"/>
                        </a:lnSpc>
                        <a:buNone/>
                      </a:pPr>
                      <a:r>
                        <a:rPr lang="en-GB" sz="1013" kern="1200" dirty="0">
                          <a:solidFill>
                            <a:schemeClr val="accent3">
                              <a:lumMod val="50000"/>
                            </a:schemeClr>
                          </a:solidFill>
                          <a:effectLst/>
                        </a:rPr>
                        <a:t>LDC</a:t>
                      </a:r>
                      <a:endParaRPr lang="en-IE" sz="9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GB" sz="1013" kern="1200" dirty="0">
                          <a:solidFill>
                            <a:schemeClr val="accent3">
                              <a:lumMod val="50000"/>
                            </a:schemeClr>
                          </a:solidFill>
                          <a:effectLst/>
                        </a:rPr>
                        <a:t>To assist in driving climate action and sustainability in the County:</a:t>
                      </a:r>
                      <a:br>
                        <a:rPr lang="en-GB" sz="1013" kern="1200" dirty="0">
                          <a:solidFill>
                            <a:schemeClr val="accent3">
                              <a:lumMod val="50000"/>
                            </a:schemeClr>
                          </a:solidFill>
                          <a:effectLst/>
                        </a:rPr>
                      </a:br>
                      <a:r>
                        <a:rPr lang="en-GB" sz="1013" kern="1200" dirty="0">
                          <a:solidFill>
                            <a:schemeClr val="accent3">
                              <a:lumMod val="50000"/>
                            </a:schemeClr>
                          </a:solidFill>
                          <a:effectLst/>
                        </a:rPr>
                        <a:t>(a) Appoint a Climate Action Officer in the Council and establish a Climate Action Committee to coordinate initiatives throughout the County and raise awareness of sustainability supports in the private sector and community </a:t>
                      </a:r>
                      <a:br>
                        <a:rPr lang="en-GB" sz="1013" kern="1200" dirty="0">
                          <a:solidFill>
                            <a:schemeClr val="accent3">
                              <a:lumMod val="50000"/>
                            </a:schemeClr>
                          </a:solidFill>
                          <a:effectLst/>
                        </a:rPr>
                      </a:br>
                      <a:r>
                        <a:rPr lang="en-GB" sz="1013" kern="1200" dirty="0">
                          <a:solidFill>
                            <a:schemeClr val="accent3">
                              <a:lumMod val="50000"/>
                            </a:schemeClr>
                          </a:solidFill>
                          <a:effectLst/>
                        </a:rPr>
                        <a:t>(b) Develop a Climate Action Plan for the County outlining innovation initiatives to address climate change.</a:t>
                      </a:r>
                      <a:br>
                        <a:rPr lang="en-GB" sz="1013" kern="1200" dirty="0">
                          <a:solidFill>
                            <a:schemeClr val="accent3">
                              <a:lumMod val="50000"/>
                            </a:schemeClr>
                          </a:solidFill>
                          <a:effectLst/>
                        </a:rPr>
                      </a:br>
                      <a:r>
                        <a:rPr lang="en-GB" sz="1013" kern="1200" dirty="0">
                          <a:solidFill>
                            <a:schemeClr val="accent3">
                              <a:lumMod val="50000"/>
                            </a:schemeClr>
                          </a:solidFill>
                          <a:effectLst/>
                        </a:rPr>
                        <a:t>(c) Commence the process of the development of a baseline emissions study to understand the current level of emissions in the County which will assist in identifying areas for action and in progressing towards becoming carbon neutral </a:t>
                      </a:r>
                      <a:endParaRPr lang="en-IE" sz="900" b="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marL="171450" indent="-171450">
                        <a:lnSpc>
                          <a:spcPct val="115000"/>
                        </a:lnSpc>
                        <a:buFont typeface="Arial" panose="020B0604020202020204" pitchFamily="34" charset="0"/>
                        <a:buChar char="•"/>
                      </a:pPr>
                      <a:r>
                        <a:rPr lang="en-GB" sz="1013" kern="1200" dirty="0">
                          <a:solidFill>
                            <a:schemeClr val="accent3">
                              <a:lumMod val="50000"/>
                            </a:schemeClr>
                          </a:solidFill>
                          <a:effectLst/>
                        </a:rPr>
                        <a:t>Climate Action Officer appointed</a:t>
                      </a:r>
                    </a:p>
                    <a:p>
                      <a:pPr marL="171450" indent="-171450">
                        <a:lnSpc>
                          <a:spcPct val="115000"/>
                        </a:lnSpc>
                        <a:buFont typeface="Arial" panose="020B0604020202020204" pitchFamily="34" charset="0"/>
                        <a:buChar char="•"/>
                      </a:pPr>
                      <a:r>
                        <a:rPr lang="en-GB" sz="1013" kern="1200" dirty="0">
                          <a:solidFill>
                            <a:schemeClr val="accent3">
                              <a:lumMod val="50000"/>
                            </a:schemeClr>
                          </a:solidFill>
                          <a:effectLst/>
                        </a:rPr>
                        <a:t>Climate Action Committee established</a:t>
                      </a:r>
                    </a:p>
                    <a:p>
                      <a:pPr marL="171450" indent="-171450">
                        <a:lnSpc>
                          <a:spcPct val="115000"/>
                        </a:lnSpc>
                        <a:buFont typeface="Arial" panose="020B0604020202020204" pitchFamily="34" charset="0"/>
                        <a:buChar char="•"/>
                      </a:pPr>
                      <a:r>
                        <a:rPr lang="en-GB" sz="1013" kern="1200" dirty="0">
                          <a:solidFill>
                            <a:schemeClr val="accent3">
                              <a:lumMod val="50000"/>
                            </a:schemeClr>
                          </a:solidFill>
                          <a:effectLst/>
                        </a:rPr>
                        <a:t>Climate Action Plan developed</a:t>
                      </a:r>
                    </a:p>
                    <a:p>
                      <a:pPr marL="171450" indent="-171450">
                        <a:lnSpc>
                          <a:spcPct val="115000"/>
                        </a:lnSpc>
                        <a:buFont typeface="Arial" panose="020B0604020202020204" pitchFamily="34" charset="0"/>
                        <a:buChar char="•"/>
                      </a:pPr>
                      <a:r>
                        <a:rPr lang="en-GB" sz="1013" kern="1200" dirty="0">
                          <a:solidFill>
                            <a:schemeClr val="accent3">
                              <a:lumMod val="50000"/>
                            </a:schemeClr>
                          </a:solidFill>
                          <a:effectLst/>
                        </a:rPr>
                        <a:t>Baseline of emissions study for the county progressed</a:t>
                      </a:r>
                      <a:endParaRPr lang="en-IE" sz="9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extLst>
                  <a:ext uri="{0D108BD9-81ED-4DB2-BD59-A6C34878D82A}">
                    <a16:rowId xmlns:a16="http://schemas.microsoft.com/office/drawing/2014/main" val="3386870334"/>
                  </a:ext>
                </a:extLst>
              </a:tr>
              <a:tr h="267737">
                <a:tc>
                  <a:txBody>
                    <a:bodyPr/>
                    <a:lstStyle/>
                    <a:p>
                      <a:pPr>
                        <a:lnSpc>
                          <a:spcPct val="115000"/>
                        </a:lnSpc>
                        <a:buNone/>
                      </a:pPr>
                      <a:r>
                        <a:rPr lang="en-US" sz="900" dirty="0">
                          <a:effectLst/>
                        </a:rPr>
                        <a:t>28</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US" sz="1010" dirty="0">
                          <a:solidFill>
                            <a:schemeClr val="accent3">
                              <a:lumMod val="50000"/>
                            </a:schemeClr>
                          </a:solidFill>
                          <a:effectLst/>
                          <a:latin typeface="+mj-lt"/>
                          <a:ea typeface="Times New Roman" panose="02020603050405020304" pitchFamily="18" charset="0"/>
                          <a:cs typeface="Times New Roman" panose="02020603050405020304" pitchFamily="18" charset="0"/>
                        </a:rPr>
                        <a:t>LEO</a:t>
                      </a:r>
                      <a:endParaRPr lang="en-IE" sz="1010" dirty="0">
                        <a:solidFill>
                          <a:schemeClr val="accent3">
                            <a:lumMod val="50000"/>
                          </a:schemeClr>
                        </a:solidFill>
                        <a:effectLst/>
                        <a:latin typeface="+mj-lt"/>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GB" sz="1013" kern="1200" dirty="0">
                          <a:solidFill>
                            <a:schemeClr val="accent3">
                              <a:lumMod val="50000"/>
                            </a:schemeClr>
                          </a:solidFill>
                          <a:effectLst/>
                        </a:rPr>
                        <a:t>LCC</a:t>
                      </a:r>
                      <a:endParaRPr lang="en-IE" sz="9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GB" sz="1013" kern="1200" dirty="0">
                          <a:solidFill>
                            <a:schemeClr val="accent3">
                              <a:lumMod val="50000"/>
                            </a:schemeClr>
                          </a:solidFill>
                          <a:effectLst/>
                        </a:rPr>
                        <a:t>Maintain a clear investor/new business journey process and publish the mapped-out process on LEO/LCC website indicating the steps and associated forms required to setup a business in Leitrim and the indicative timelines involved in each step.</a:t>
                      </a:r>
                      <a:endParaRPr lang="en-IE" sz="1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nSpc>
                          <a:spcPct val="115000"/>
                        </a:lnSpc>
                        <a:buFont typeface="Arial" panose="020B0604020202020204" pitchFamily="34" charset="0"/>
                        <a:buChar char="•"/>
                      </a:pPr>
                      <a:r>
                        <a:rPr lang="en-GB" sz="1013" kern="1200" dirty="0">
                          <a:solidFill>
                            <a:schemeClr val="accent3">
                              <a:lumMod val="50000"/>
                            </a:schemeClr>
                          </a:solidFill>
                          <a:effectLst/>
                        </a:rPr>
                        <a:t>Investor/new business journey process published.</a:t>
                      </a:r>
                      <a:endParaRPr lang="en-IE" sz="9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extLst>
                  <a:ext uri="{0D108BD9-81ED-4DB2-BD59-A6C34878D82A}">
                    <a16:rowId xmlns:a16="http://schemas.microsoft.com/office/drawing/2014/main" val="1383478454"/>
                  </a:ext>
                </a:extLst>
              </a:tr>
              <a:tr h="267737">
                <a:tc>
                  <a:txBody>
                    <a:bodyPr/>
                    <a:lstStyle/>
                    <a:p>
                      <a:pPr>
                        <a:lnSpc>
                          <a:spcPct val="115000"/>
                        </a:lnSpc>
                        <a:buNone/>
                      </a:pPr>
                      <a:r>
                        <a:rPr lang="en-US" sz="900" dirty="0">
                          <a:effectLst/>
                        </a:rPr>
                        <a:t>31</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marL="0" algn="l" defTabSz="514325" rtl="0" eaLnBrk="1" latinLnBrk="0" hangingPunct="1">
                        <a:lnSpc>
                          <a:spcPct val="115000"/>
                        </a:lnSpc>
                        <a:buNone/>
                      </a:pPr>
                      <a:r>
                        <a:rPr lang="en-US" sz="1010" kern="1200" dirty="0">
                          <a:solidFill>
                            <a:schemeClr val="accent3">
                              <a:lumMod val="50000"/>
                            </a:schemeClr>
                          </a:solidFill>
                          <a:effectLst/>
                          <a:latin typeface="+mj-lt"/>
                          <a:ea typeface="+mn-ea"/>
                          <a:cs typeface="+mn-cs"/>
                        </a:rPr>
                        <a:t>LCC</a:t>
                      </a:r>
                      <a:endParaRPr lang="en-IE" sz="1010" kern="1200" dirty="0">
                        <a:solidFill>
                          <a:schemeClr val="accent3">
                            <a:lumMod val="50000"/>
                          </a:schemeClr>
                        </a:solidFill>
                        <a:effectLst/>
                        <a:latin typeface="+mj-lt"/>
                        <a:ea typeface="+mn-ea"/>
                        <a:cs typeface="+mn-cs"/>
                      </a:endParaRPr>
                    </a:p>
                  </a:txBody>
                  <a:tcPr marL="54149" marR="54149" marT="0" marB="0"/>
                </a:tc>
                <a:tc>
                  <a:txBody>
                    <a:bodyPr/>
                    <a:lstStyle/>
                    <a:p>
                      <a:pPr marL="0" algn="l" defTabSz="514325" rtl="0" eaLnBrk="1" latinLnBrk="0" hangingPunct="1">
                        <a:lnSpc>
                          <a:spcPct val="115000"/>
                        </a:lnSpc>
                        <a:buNone/>
                      </a:pPr>
                      <a:r>
                        <a:rPr lang="en-GB" sz="1013" kern="1200" dirty="0">
                          <a:solidFill>
                            <a:schemeClr val="accent3">
                              <a:lumMod val="50000"/>
                            </a:schemeClr>
                          </a:solidFill>
                          <a:effectLst/>
                        </a:rPr>
                        <a:t>LEO</a:t>
                      </a:r>
                      <a:endParaRPr lang="en-IE" sz="1013" kern="1200" dirty="0">
                        <a:solidFill>
                          <a:schemeClr val="accent3">
                            <a:lumMod val="50000"/>
                          </a:schemeClr>
                        </a:solidFill>
                        <a:effectLst/>
                        <a:latin typeface="+mn-lt"/>
                        <a:ea typeface="+mn-ea"/>
                        <a:cs typeface="+mn-cs"/>
                      </a:endParaRPr>
                    </a:p>
                  </a:txBody>
                  <a:tcPr marL="54149" marR="54149" marT="0" marB="0"/>
                </a:tc>
                <a:tc>
                  <a:txBody>
                    <a:bodyPr/>
                    <a:lstStyle/>
                    <a:p>
                      <a:pPr marL="0" algn="l" defTabSz="514325" rtl="0" eaLnBrk="1" latinLnBrk="0" hangingPunct="1">
                        <a:lnSpc>
                          <a:spcPct val="115000"/>
                        </a:lnSpc>
                        <a:buNone/>
                      </a:pPr>
                      <a:r>
                        <a:rPr lang="en-GB" sz="1013" kern="1200" dirty="0">
                          <a:solidFill>
                            <a:schemeClr val="accent3">
                              <a:lumMod val="50000"/>
                            </a:schemeClr>
                          </a:solidFill>
                          <a:effectLst/>
                        </a:rPr>
                        <a:t>Establish a county-wide mechanism to support economic development through greater collaboration with relevant stakeholders. </a:t>
                      </a:r>
                      <a:endParaRPr lang="en-IE" sz="1013" kern="1200" dirty="0">
                        <a:solidFill>
                          <a:schemeClr val="accent3">
                            <a:lumMod val="50000"/>
                          </a:schemeClr>
                        </a:solidFill>
                        <a:effectLst/>
                        <a:latin typeface="+mn-lt"/>
                        <a:ea typeface="+mn-ea"/>
                        <a:cs typeface="+mn-cs"/>
                      </a:endParaRPr>
                    </a:p>
                  </a:txBody>
                  <a:tcPr marL="54149" marR="54149" marT="0" marB="0"/>
                </a:tc>
                <a:tc>
                  <a:txBody>
                    <a:bodyPr/>
                    <a:lstStyle/>
                    <a:p>
                      <a:pPr marL="171450" indent="-171450" algn="l" defTabSz="514325" rtl="0" eaLnBrk="1" latinLnBrk="0" hangingPunct="1">
                        <a:lnSpc>
                          <a:spcPct val="115000"/>
                        </a:lnSpc>
                        <a:buFont typeface="Arial" panose="020B0604020202020204" pitchFamily="34" charset="0"/>
                        <a:buChar char="•"/>
                      </a:pPr>
                      <a:r>
                        <a:rPr lang="en-GB" sz="1013" kern="1200" dirty="0">
                          <a:solidFill>
                            <a:schemeClr val="accent3">
                              <a:lumMod val="50000"/>
                            </a:schemeClr>
                          </a:solidFill>
                          <a:effectLst/>
                        </a:rPr>
                        <a:t>Mechanism established</a:t>
                      </a:r>
                      <a:endParaRPr lang="en-IE" sz="1013" kern="1200" dirty="0">
                        <a:solidFill>
                          <a:schemeClr val="accent3">
                            <a:lumMod val="50000"/>
                          </a:schemeClr>
                        </a:solidFill>
                        <a:effectLst/>
                        <a:latin typeface="+mn-lt"/>
                        <a:ea typeface="+mn-ea"/>
                        <a:cs typeface="+mn-cs"/>
                      </a:endParaRPr>
                    </a:p>
                  </a:txBody>
                  <a:tcPr marL="54149" marR="54149" marT="0" marB="0"/>
                </a:tc>
                <a:extLst>
                  <a:ext uri="{0D108BD9-81ED-4DB2-BD59-A6C34878D82A}">
                    <a16:rowId xmlns:a16="http://schemas.microsoft.com/office/drawing/2014/main" val="589272031"/>
                  </a:ext>
                </a:extLst>
              </a:tr>
              <a:tr h="267737">
                <a:tc>
                  <a:txBody>
                    <a:bodyPr/>
                    <a:lstStyle/>
                    <a:p>
                      <a:pPr>
                        <a:lnSpc>
                          <a:spcPct val="115000"/>
                        </a:lnSpc>
                        <a:buNone/>
                      </a:pPr>
                      <a:r>
                        <a:rPr lang="en-US" sz="900" dirty="0">
                          <a:effectLst/>
                        </a:rPr>
                        <a:t>35</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US" sz="1010" dirty="0">
                          <a:solidFill>
                            <a:schemeClr val="accent3">
                              <a:lumMod val="50000"/>
                            </a:schemeClr>
                          </a:solidFill>
                          <a:effectLst/>
                          <a:latin typeface="+mj-lt"/>
                          <a:ea typeface="Times New Roman" panose="02020603050405020304" pitchFamily="18" charset="0"/>
                          <a:cs typeface="Times New Roman" panose="02020603050405020304" pitchFamily="18" charset="0"/>
                        </a:rPr>
                        <a:t>LCC</a:t>
                      </a:r>
                      <a:endParaRPr lang="en-IE" sz="1010" dirty="0">
                        <a:solidFill>
                          <a:schemeClr val="accent3">
                            <a:lumMod val="50000"/>
                          </a:schemeClr>
                        </a:solidFill>
                        <a:effectLst/>
                        <a:latin typeface="+mj-lt"/>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endParaRPr lang="en-IE" sz="9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GB" sz="1013" kern="1200" dirty="0">
                          <a:solidFill>
                            <a:schemeClr val="accent3">
                              <a:lumMod val="50000"/>
                            </a:schemeClr>
                          </a:solidFill>
                          <a:effectLst/>
                        </a:rPr>
                        <a:t>Develop a unified brand for the County that brings together the various existing strands such as Leitrim Business, Leitrim Tourism and Relocate to Leitrim to develop a more coordinated approach to the messaging and promotion of the County. </a:t>
                      </a:r>
                      <a:endParaRPr lang="en-IE" sz="900" b="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marL="171450" indent="-171450">
                        <a:lnSpc>
                          <a:spcPct val="115000"/>
                        </a:lnSpc>
                        <a:buFont typeface="Arial" panose="020B0604020202020204" pitchFamily="34" charset="0"/>
                        <a:buChar char="•"/>
                      </a:pPr>
                      <a:r>
                        <a:rPr lang="en-GB" sz="1013" kern="1200" dirty="0">
                          <a:solidFill>
                            <a:schemeClr val="accent3">
                              <a:lumMod val="50000"/>
                            </a:schemeClr>
                          </a:solidFill>
                          <a:effectLst/>
                        </a:rPr>
                        <a:t>New unified brand created. </a:t>
                      </a:r>
                      <a:endParaRPr lang="en-IE" sz="9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extLst>
                  <a:ext uri="{0D108BD9-81ED-4DB2-BD59-A6C34878D82A}">
                    <a16:rowId xmlns:a16="http://schemas.microsoft.com/office/drawing/2014/main" val="3095014393"/>
                  </a:ext>
                </a:extLst>
              </a:tr>
              <a:tr h="267737">
                <a:tc>
                  <a:txBody>
                    <a:bodyPr/>
                    <a:lstStyle/>
                    <a:p>
                      <a:pPr>
                        <a:lnSpc>
                          <a:spcPct val="115000"/>
                        </a:lnSpc>
                        <a:buNone/>
                      </a:pPr>
                      <a:r>
                        <a:rPr lang="en-US" sz="900" dirty="0">
                          <a:effectLst/>
                        </a:rPr>
                        <a:t>39</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US" sz="1010" dirty="0">
                          <a:solidFill>
                            <a:schemeClr val="accent3">
                              <a:lumMod val="50000"/>
                            </a:schemeClr>
                          </a:solidFill>
                          <a:effectLst/>
                          <a:latin typeface="+mj-lt"/>
                          <a:ea typeface="Times New Roman" panose="02020603050405020304" pitchFamily="18" charset="0"/>
                          <a:cs typeface="Times New Roman" panose="02020603050405020304" pitchFamily="18" charset="0"/>
                        </a:rPr>
                        <a:t>LCC</a:t>
                      </a:r>
                      <a:endParaRPr lang="en-IE" sz="1010" dirty="0">
                        <a:solidFill>
                          <a:schemeClr val="accent3">
                            <a:lumMod val="50000"/>
                          </a:schemeClr>
                        </a:solidFill>
                        <a:effectLst/>
                        <a:latin typeface="+mj-lt"/>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GB" sz="1013" kern="1200" dirty="0">
                          <a:solidFill>
                            <a:schemeClr val="accent3">
                              <a:lumMod val="50000"/>
                            </a:schemeClr>
                          </a:solidFill>
                          <a:effectLst/>
                        </a:rPr>
                        <a:t>Fáilte Ireland</a:t>
                      </a:r>
                      <a:endParaRPr lang="en-IE" sz="9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GB" sz="1013" kern="1200" dirty="0">
                          <a:solidFill>
                            <a:schemeClr val="accent3">
                              <a:lumMod val="50000"/>
                            </a:schemeClr>
                          </a:solidFill>
                          <a:effectLst/>
                        </a:rPr>
                        <a:t>Develop a new tourism strategy for Leitrim.</a:t>
                      </a:r>
                      <a:endParaRPr lang="en-IE" sz="900" b="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marL="171450" indent="-171450">
                        <a:lnSpc>
                          <a:spcPct val="115000"/>
                        </a:lnSpc>
                        <a:buFont typeface="Arial" panose="020B0604020202020204" pitchFamily="34" charset="0"/>
                        <a:buChar char="•"/>
                      </a:pPr>
                      <a:r>
                        <a:rPr lang="en-GB" sz="1013" kern="1200" dirty="0">
                          <a:solidFill>
                            <a:schemeClr val="accent3">
                              <a:lumMod val="50000"/>
                            </a:schemeClr>
                          </a:solidFill>
                          <a:effectLst/>
                        </a:rPr>
                        <a:t>New Leitrim tourism strategy developed</a:t>
                      </a:r>
                      <a:endParaRPr lang="en-IE" sz="9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extLst>
                  <a:ext uri="{0D108BD9-81ED-4DB2-BD59-A6C34878D82A}">
                    <a16:rowId xmlns:a16="http://schemas.microsoft.com/office/drawing/2014/main" val="3169134182"/>
                  </a:ext>
                </a:extLst>
              </a:tr>
              <a:tr h="267737">
                <a:tc>
                  <a:txBody>
                    <a:bodyPr/>
                    <a:lstStyle/>
                    <a:p>
                      <a:pPr>
                        <a:lnSpc>
                          <a:spcPct val="115000"/>
                        </a:lnSpc>
                        <a:buNone/>
                      </a:pPr>
                      <a:r>
                        <a:rPr lang="en-US" sz="900" dirty="0">
                          <a:effectLst/>
                        </a:rPr>
                        <a:t>43</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US" sz="1010" dirty="0">
                          <a:solidFill>
                            <a:schemeClr val="accent3">
                              <a:lumMod val="50000"/>
                            </a:schemeClr>
                          </a:solidFill>
                          <a:effectLst/>
                          <a:latin typeface="+mj-lt"/>
                          <a:ea typeface="Times New Roman" panose="02020603050405020304" pitchFamily="18" charset="0"/>
                          <a:cs typeface="Times New Roman" panose="02020603050405020304" pitchFamily="18" charset="0"/>
                        </a:rPr>
                        <a:t>LCC</a:t>
                      </a:r>
                      <a:endParaRPr lang="en-IE" sz="1010" dirty="0">
                        <a:solidFill>
                          <a:schemeClr val="accent3">
                            <a:lumMod val="50000"/>
                          </a:schemeClr>
                        </a:solidFill>
                        <a:effectLst/>
                        <a:latin typeface="+mj-lt"/>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GB" sz="1013" kern="1200" dirty="0">
                          <a:solidFill>
                            <a:schemeClr val="accent3">
                              <a:lumMod val="50000"/>
                            </a:schemeClr>
                          </a:solidFill>
                          <a:effectLst/>
                        </a:rPr>
                        <a:t>Tourism Providers </a:t>
                      </a:r>
                      <a:endParaRPr lang="en-IE" sz="9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a:lnSpc>
                          <a:spcPct val="115000"/>
                        </a:lnSpc>
                        <a:buNone/>
                      </a:pPr>
                      <a:r>
                        <a:rPr lang="en-GB" sz="1013" kern="1200" dirty="0">
                          <a:solidFill>
                            <a:schemeClr val="accent3">
                              <a:lumMod val="50000"/>
                            </a:schemeClr>
                          </a:solidFill>
                          <a:effectLst/>
                        </a:rPr>
                        <a:t>Look to increased coordination and capability across all those involved in the tourism sector in the County through working with Leitrim County Council and tourism providers in an effort to enhance co-ordination. </a:t>
                      </a:r>
                      <a:endParaRPr lang="en-IE" sz="900" b="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tc>
                  <a:txBody>
                    <a:bodyPr/>
                    <a:lstStyle/>
                    <a:p>
                      <a:pPr marL="171450" indent="-171450">
                        <a:lnSpc>
                          <a:spcPct val="115000"/>
                        </a:lnSpc>
                        <a:buFont typeface="Arial" panose="020B0604020202020204" pitchFamily="34" charset="0"/>
                        <a:buChar char="•"/>
                      </a:pPr>
                      <a:r>
                        <a:rPr lang="en-GB" sz="1013" kern="1200" dirty="0">
                          <a:solidFill>
                            <a:schemeClr val="accent3">
                              <a:lumMod val="50000"/>
                            </a:schemeClr>
                          </a:solidFill>
                          <a:effectLst/>
                        </a:rPr>
                        <a:t>Tourism sector forum established</a:t>
                      </a:r>
                    </a:p>
                    <a:p>
                      <a:pPr marL="171450" indent="-171450">
                        <a:lnSpc>
                          <a:spcPct val="115000"/>
                        </a:lnSpc>
                        <a:buFont typeface="Arial" panose="020B0604020202020204" pitchFamily="34" charset="0"/>
                        <a:buChar char="•"/>
                      </a:pPr>
                      <a:r>
                        <a:rPr lang="en-GB" sz="1013" kern="1200" dirty="0">
                          <a:solidFill>
                            <a:schemeClr val="accent3">
                              <a:lumMod val="50000"/>
                            </a:schemeClr>
                          </a:solidFill>
                          <a:effectLst/>
                        </a:rPr>
                        <a:t>Methodology to accurately capture tourism data in Leitrim developed.</a:t>
                      </a:r>
                      <a:endParaRPr lang="en-IE" sz="9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tc>
                <a:extLst>
                  <a:ext uri="{0D108BD9-81ED-4DB2-BD59-A6C34878D82A}">
                    <a16:rowId xmlns:a16="http://schemas.microsoft.com/office/drawing/2014/main" val="1146295261"/>
                  </a:ext>
                </a:extLst>
              </a:tr>
            </a:tbl>
          </a:graphicData>
        </a:graphic>
      </p:graphicFrame>
    </p:spTree>
    <p:extLst>
      <p:ext uri="{BB962C8B-B14F-4D97-AF65-F5344CB8AC3E}">
        <p14:creationId xmlns:p14="http://schemas.microsoft.com/office/powerpoint/2010/main" val="468371967"/>
      </p:ext>
    </p:extLst>
  </p:cSld>
  <p:clrMapOvr>
    <a:masterClrMapping/>
  </p:clrMapOvr>
  <p:transition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E985B-85CC-3C95-0E42-18EDA2B1DEA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FC964B6-E0A6-713A-B37C-66EA549F3DCC}"/>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6ADE670-E572-D3A6-17F3-9243D08847AD}"/>
              </a:ext>
            </a:extLst>
          </p:cNvPr>
          <p:cNvSpPr>
            <a:spLocks noGrp="1"/>
          </p:cNvSpPr>
          <p:nvPr>
            <p:ph type="title"/>
          </p:nvPr>
        </p:nvSpPr>
        <p:spPr/>
        <p:txBody>
          <a:bodyPr/>
          <a:lstStyle/>
          <a:p>
            <a:r>
              <a:rPr lang="en-IE" b="1" dirty="0"/>
              <a:t>Internal Review – “</a:t>
            </a:r>
            <a:r>
              <a:rPr lang="en-GB" b="1" dirty="0"/>
              <a:t>Not Started” Actions</a:t>
            </a:r>
            <a:endParaRPr lang="en-IE" b="1" dirty="0"/>
          </a:p>
        </p:txBody>
      </p:sp>
      <p:graphicFrame>
        <p:nvGraphicFramePr>
          <p:cNvPr id="8" name="Table 7">
            <a:extLst>
              <a:ext uri="{FF2B5EF4-FFF2-40B4-BE49-F238E27FC236}">
                <a16:creationId xmlns:a16="http://schemas.microsoft.com/office/drawing/2014/main" id="{3C4800C0-F9E5-73FB-3FA3-82011B76BEF4}"/>
              </a:ext>
            </a:extLst>
          </p:cNvPr>
          <p:cNvGraphicFramePr>
            <a:graphicFrameLocks noGrp="1"/>
          </p:cNvGraphicFramePr>
          <p:nvPr>
            <p:extLst>
              <p:ext uri="{D42A27DB-BD31-4B8C-83A1-F6EECF244321}">
                <p14:modId xmlns:p14="http://schemas.microsoft.com/office/powerpoint/2010/main" val="4130173938"/>
              </p:ext>
            </p:extLst>
          </p:nvPr>
        </p:nvGraphicFramePr>
        <p:xfrm>
          <a:off x="173182" y="656058"/>
          <a:ext cx="8805813" cy="4464751"/>
        </p:xfrm>
        <a:graphic>
          <a:graphicData uri="http://schemas.openxmlformats.org/drawingml/2006/table">
            <a:tbl>
              <a:tblPr firstRow="1" firstCol="1" bandRow="1">
                <a:tableStyleId>{21E4AEA4-8DFA-4A89-87EB-49C32662AFE0}</a:tableStyleId>
              </a:tblPr>
              <a:tblGrid>
                <a:gridCol w="239329">
                  <a:extLst>
                    <a:ext uri="{9D8B030D-6E8A-4147-A177-3AD203B41FA5}">
                      <a16:colId xmlns:a16="http://schemas.microsoft.com/office/drawing/2014/main" val="2004251179"/>
                    </a:ext>
                  </a:extLst>
                </a:gridCol>
                <a:gridCol w="570641">
                  <a:extLst>
                    <a:ext uri="{9D8B030D-6E8A-4147-A177-3AD203B41FA5}">
                      <a16:colId xmlns:a16="http://schemas.microsoft.com/office/drawing/2014/main" val="2395960848"/>
                    </a:ext>
                  </a:extLst>
                </a:gridCol>
                <a:gridCol w="508764">
                  <a:extLst>
                    <a:ext uri="{9D8B030D-6E8A-4147-A177-3AD203B41FA5}">
                      <a16:colId xmlns:a16="http://schemas.microsoft.com/office/drawing/2014/main" val="499296624"/>
                    </a:ext>
                  </a:extLst>
                </a:gridCol>
                <a:gridCol w="2873828">
                  <a:extLst>
                    <a:ext uri="{9D8B030D-6E8A-4147-A177-3AD203B41FA5}">
                      <a16:colId xmlns:a16="http://schemas.microsoft.com/office/drawing/2014/main" val="2261237451"/>
                    </a:ext>
                  </a:extLst>
                </a:gridCol>
                <a:gridCol w="1698172">
                  <a:extLst>
                    <a:ext uri="{9D8B030D-6E8A-4147-A177-3AD203B41FA5}">
                      <a16:colId xmlns:a16="http://schemas.microsoft.com/office/drawing/2014/main" val="3784665717"/>
                    </a:ext>
                  </a:extLst>
                </a:gridCol>
                <a:gridCol w="2915079">
                  <a:extLst>
                    <a:ext uri="{9D8B030D-6E8A-4147-A177-3AD203B41FA5}">
                      <a16:colId xmlns:a16="http://schemas.microsoft.com/office/drawing/2014/main" val="928022272"/>
                    </a:ext>
                  </a:extLst>
                </a:gridCol>
              </a:tblGrid>
              <a:tr h="267737">
                <a:tc>
                  <a:txBody>
                    <a:bodyPr/>
                    <a:lstStyle/>
                    <a:p>
                      <a:pPr>
                        <a:lnSpc>
                          <a:spcPct val="115000"/>
                        </a:lnSpc>
                        <a:buNone/>
                      </a:pPr>
                      <a:r>
                        <a:rPr lang="en-GB" sz="800" dirty="0">
                          <a:effectLst/>
                        </a:rPr>
                        <a:t> #</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CC3300"/>
                    </a:solidFill>
                  </a:tcPr>
                </a:tc>
                <a:tc>
                  <a:txBody>
                    <a:bodyPr/>
                    <a:lstStyle/>
                    <a:p>
                      <a:pPr marL="0" algn="l" defTabSz="514325" rtl="0" eaLnBrk="1" latinLnBrk="0" hangingPunct="1">
                        <a:lnSpc>
                          <a:spcPct val="115000"/>
                        </a:lnSpc>
                        <a:buNone/>
                      </a:pPr>
                      <a:r>
                        <a:rPr lang="en-US" sz="800" b="1" kern="1200" dirty="0">
                          <a:solidFill>
                            <a:schemeClr val="lt1"/>
                          </a:solidFill>
                          <a:effectLst/>
                          <a:latin typeface="+mn-lt"/>
                          <a:ea typeface="+mn-ea"/>
                          <a:cs typeface="+mn-cs"/>
                        </a:rPr>
                        <a:t>Lead Agency</a:t>
                      </a:r>
                      <a:endParaRPr lang="en-IE" sz="800" b="1" kern="1200" dirty="0">
                        <a:solidFill>
                          <a:schemeClr val="lt1"/>
                        </a:solidFill>
                        <a:effectLst/>
                        <a:latin typeface="+mn-lt"/>
                        <a:ea typeface="+mn-ea"/>
                        <a:cs typeface="+mn-cs"/>
                      </a:endParaRPr>
                    </a:p>
                  </a:txBody>
                  <a:tcPr marL="54149" marR="54149" marT="0" marB="0">
                    <a:solidFill>
                      <a:srgbClr val="CC3300"/>
                    </a:solidFill>
                  </a:tcPr>
                </a:tc>
                <a:tc>
                  <a:txBody>
                    <a:bodyPr/>
                    <a:lstStyle/>
                    <a:p>
                      <a:pPr>
                        <a:lnSpc>
                          <a:spcPct val="115000"/>
                        </a:lnSpc>
                        <a:buNone/>
                      </a:pPr>
                      <a:r>
                        <a:rPr lang="en-GB" sz="800" dirty="0">
                          <a:effectLst/>
                        </a:rPr>
                        <a:t>Enabling Agencies</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CC3300"/>
                    </a:solidFill>
                  </a:tcPr>
                </a:tc>
                <a:tc>
                  <a:txBody>
                    <a:bodyPr/>
                    <a:lstStyle/>
                    <a:p>
                      <a:pPr>
                        <a:lnSpc>
                          <a:spcPct val="115000"/>
                        </a:lnSpc>
                        <a:buNone/>
                      </a:pPr>
                      <a:r>
                        <a:rPr lang="en-GB" sz="800" dirty="0">
                          <a:effectLst/>
                        </a:rPr>
                        <a:t>Action</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CC3300"/>
                    </a:solidFill>
                  </a:tcPr>
                </a:tc>
                <a:tc>
                  <a:txBody>
                    <a:bodyPr/>
                    <a:lstStyle/>
                    <a:p>
                      <a:pPr>
                        <a:lnSpc>
                          <a:spcPct val="115000"/>
                        </a:lnSpc>
                        <a:buNone/>
                      </a:pPr>
                      <a:r>
                        <a:rPr lang="en-GB" sz="800" dirty="0">
                          <a:effectLst/>
                        </a:rPr>
                        <a:t>KPIs</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CC3300"/>
                    </a:solidFill>
                  </a:tcPr>
                </a:tc>
                <a:tc>
                  <a:txBody>
                    <a:bodyPr/>
                    <a:lstStyle/>
                    <a:p>
                      <a:pPr>
                        <a:lnSpc>
                          <a:spcPct val="115000"/>
                        </a:lnSpc>
                        <a:buNone/>
                      </a:pPr>
                      <a:r>
                        <a:rPr lang="en-GB" sz="800" dirty="0">
                          <a:effectLst/>
                        </a:rPr>
                        <a:t>Review</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CC3300"/>
                    </a:solidFill>
                  </a:tcPr>
                </a:tc>
                <a:extLst>
                  <a:ext uri="{0D108BD9-81ED-4DB2-BD59-A6C34878D82A}">
                    <a16:rowId xmlns:a16="http://schemas.microsoft.com/office/drawing/2014/main" val="4272050"/>
                  </a:ext>
                </a:extLst>
              </a:tr>
              <a:tr h="267737">
                <a:tc>
                  <a:txBody>
                    <a:bodyPr/>
                    <a:lstStyle/>
                    <a:p>
                      <a:pPr>
                        <a:lnSpc>
                          <a:spcPct val="115000"/>
                        </a:lnSpc>
                        <a:buNone/>
                      </a:pPr>
                      <a:r>
                        <a:rPr lang="en-US" sz="900" dirty="0">
                          <a:effectLst/>
                        </a:rPr>
                        <a:t>4</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CC3300"/>
                    </a:solidFill>
                  </a:tcPr>
                </a:tc>
                <a:tc>
                  <a:txBody>
                    <a:bodyPr/>
                    <a:lstStyle/>
                    <a:p>
                      <a:pPr>
                        <a:lnSpc>
                          <a:spcPct val="115000"/>
                        </a:lnSpc>
                        <a:buNone/>
                      </a:pPr>
                      <a:r>
                        <a:rPr lang="en-GB" sz="900" kern="1200" dirty="0">
                          <a:solidFill>
                            <a:srgbClr val="000000"/>
                          </a:solidFill>
                          <a:effectLst/>
                          <a:latin typeface="+mj-lt"/>
                        </a:rPr>
                        <a:t>Domestic Violence Advocacy Service (DVAS), </a:t>
                      </a:r>
                      <a:endParaRPr lang="en-IE" sz="900" dirty="0">
                        <a:solidFill>
                          <a:srgbClr val="000000"/>
                        </a:solidFill>
                        <a:effectLst/>
                        <a:latin typeface="+mj-lt"/>
                        <a:ea typeface="Times New Roman" panose="02020603050405020304" pitchFamily="18" charset="0"/>
                        <a:cs typeface="Times New Roman" panose="02020603050405020304" pitchFamily="18" charset="0"/>
                      </a:endParaRPr>
                    </a:p>
                  </a:txBody>
                  <a:tcPr marL="54149" marR="54149" marT="0" marB="0">
                    <a:solidFill>
                      <a:srgbClr val="FF9C7D"/>
                    </a:solidFill>
                  </a:tcPr>
                </a:tc>
                <a:tc>
                  <a:txBody>
                    <a:bodyPr/>
                    <a:lstStyle/>
                    <a:p>
                      <a:pPr>
                        <a:lnSpc>
                          <a:spcPct val="115000"/>
                        </a:lnSpc>
                        <a:buNone/>
                      </a:pPr>
                      <a:r>
                        <a:rPr lang="en-GB" sz="1013" kern="1200" dirty="0">
                          <a:solidFill>
                            <a:srgbClr val="000000"/>
                          </a:solidFill>
                          <a:effectLst/>
                        </a:rPr>
                        <a:t>LCC</a:t>
                      </a:r>
                      <a:endParaRPr lang="en-IE"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9C7D"/>
                    </a:solidFill>
                  </a:tcPr>
                </a:tc>
                <a:tc>
                  <a:txBody>
                    <a:bodyPr/>
                    <a:lstStyle/>
                    <a:p>
                      <a:pPr>
                        <a:lnSpc>
                          <a:spcPct val="115000"/>
                        </a:lnSpc>
                        <a:buNone/>
                      </a:pPr>
                      <a:r>
                        <a:rPr lang="en-GB" sz="1013" b="0" kern="1200" dirty="0">
                          <a:solidFill>
                            <a:srgbClr val="000000"/>
                          </a:solidFill>
                          <a:effectLst/>
                        </a:rPr>
                        <a:t>Support local and community initiatives to prevent and mitigate Domestic, Sexual and Gender Based Violence in accordance with the 3rd National Strategy on Domestic Sexual and Gender-Based Violence Implementation Plan.</a:t>
                      </a:r>
                      <a:endParaRPr lang="en-IE" sz="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9C7D"/>
                    </a:solidFill>
                  </a:tcPr>
                </a:tc>
                <a:tc>
                  <a:txBody>
                    <a:bodyPr/>
                    <a:lstStyle/>
                    <a:p>
                      <a:pPr marL="171450" indent="-171450">
                        <a:lnSpc>
                          <a:spcPct val="115000"/>
                        </a:lnSpc>
                        <a:buFont typeface="Arial" panose="020B0604020202020204" pitchFamily="34" charset="0"/>
                        <a:buChar char="•"/>
                      </a:pPr>
                      <a:r>
                        <a:rPr lang="en-GB" sz="1013" kern="1200" dirty="0">
                          <a:solidFill>
                            <a:srgbClr val="000000"/>
                          </a:solidFill>
                          <a:effectLst/>
                        </a:rPr>
                        <a:t>No. of initiatives supported from the National Strategy on Domestic Sexual and Gender-Based Violence Implementation Plan.</a:t>
                      </a:r>
                      <a:endParaRPr lang="en-IE"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9C7D"/>
                    </a:solidFill>
                  </a:tcPr>
                </a:tc>
                <a:tc>
                  <a:txBody>
                    <a:bodyPr/>
                    <a:lstStyle/>
                    <a:p>
                      <a:pPr marL="0" marR="0" lvl="0" indent="0" algn="l" defTabSz="514325" rtl="0" eaLnBrk="1" fontAlgn="t" latinLnBrk="0" hangingPunct="1">
                        <a:lnSpc>
                          <a:spcPts val="1500"/>
                        </a:lnSpc>
                        <a:spcBef>
                          <a:spcPts val="0"/>
                        </a:spcBef>
                        <a:spcAft>
                          <a:spcPts val="0"/>
                        </a:spcAft>
                        <a:buClrTx/>
                        <a:buSzTx/>
                        <a:buFontTx/>
                        <a:buNone/>
                        <a:tabLst/>
                        <a:defRPr/>
                      </a:pPr>
                      <a:r>
                        <a:rPr lang="en-US" sz="1013" b="1" kern="1200" dirty="0">
                          <a:solidFill>
                            <a:srgbClr val="000000"/>
                          </a:solidFill>
                          <a:effectLst/>
                          <a:latin typeface="+mn-lt"/>
                          <a:ea typeface="+mn-ea"/>
                          <a:cs typeface="+mn-cs"/>
                        </a:rPr>
                        <a:t>Keep action: </a:t>
                      </a:r>
                      <a:r>
                        <a:rPr lang="en-IE" sz="1013" kern="1200" dirty="0">
                          <a:solidFill>
                            <a:srgbClr val="000000"/>
                          </a:solidFill>
                          <a:effectLst/>
                          <a:latin typeface="+mn-lt"/>
                          <a:ea typeface="+mn-ea"/>
                          <a:cs typeface="+mn-cs"/>
                        </a:rPr>
                        <a:t>Updates on initiatives such as “</a:t>
                      </a:r>
                      <a:r>
                        <a:rPr lang="en-US" sz="1013" kern="1200" dirty="0">
                          <a:solidFill>
                            <a:srgbClr val="000000"/>
                          </a:solidFill>
                          <a:effectLst/>
                          <a:latin typeface="+mn-lt"/>
                          <a:ea typeface="+mn-ea"/>
                          <a:cs typeface="+mn-cs"/>
                        </a:rPr>
                        <a:t>Safe to Call” and </a:t>
                      </a:r>
                      <a:r>
                        <a:rPr lang="en-IE" sz="1013" kern="1200" dirty="0">
                          <a:solidFill>
                            <a:srgbClr val="000000"/>
                          </a:solidFill>
                          <a:effectLst/>
                          <a:latin typeface="+mn-lt"/>
                          <a:ea typeface="+mn-ea"/>
                          <a:cs typeface="+mn-cs"/>
                        </a:rPr>
                        <a:t>“Power to Change”</a:t>
                      </a:r>
                      <a:r>
                        <a:rPr lang="en-US" sz="1013" kern="1200" dirty="0">
                          <a:solidFill>
                            <a:srgbClr val="000000"/>
                          </a:solidFill>
                          <a:effectLst/>
                          <a:latin typeface="+mn-lt"/>
                          <a:ea typeface="+mn-ea"/>
                          <a:cs typeface="+mn-cs"/>
                        </a:rPr>
                        <a:t> </a:t>
                      </a:r>
                      <a:r>
                        <a:rPr lang="en-US" sz="1013" kern="1200" dirty="0" err="1">
                          <a:solidFill>
                            <a:srgbClr val="000000"/>
                          </a:solidFill>
                          <a:effectLst/>
                          <a:latin typeface="+mn-lt"/>
                          <a:ea typeface="+mn-ea"/>
                          <a:cs typeface="+mn-cs"/>
                        </a:rPr>
                        <a:t>programmes</a:t>
                      </a:r>
                      <a:r>
                        <a:rPr lang="en-IE" sz="1013" kern="1200" dirty="0">
                          <a:solidFill>
                            <a:srgbClr val="000000"/>
                          </a:solidFill>
                          <a:effectLst/>
                          <a:latin typeface="+mn-lt"/>
                          <a:ea typeface="+mn-ea"/>
                          <a:cs typeface="+mn-cs"/>
                        </a:rPr>
                        <a:t> have since been received. Ongoing collaboration with Sports Partnership and LCSP will improve feedback reporting.</a:t>
                      </a:r>
                    </a:p>
                  </a:txBody>
                  <a:tcPr>
                    <a:solidFill>
                      <a:srgbClr val="FF9C7D"/>
                    </a:solidFill>
                  </a:tcPr>
                </a:tc>
                <a:extLst>
                  <a:ext uri="{0D108BD9-81ED-4DB2-BD59-A6C34878D82A}">
                    <a16:rowId xmlns:a16="http://schemas.microsoft.com/office/drawing/2014/main" val="3386870334"/>
                  </a:ext>
                </a:extLst>
              </a:tr>
              <a:tr h="267737">
                <a:tc>
                  <a:txBody>
                    <a:bodyPr/>
                    <a:lstStyle/>
                    <a:p>
                      <a:pPr>
                        <a:lnSpc>
                          <a:spcPct val="115000"/>
                        </a:lnSpc>
                        <a:buNone/>
                      </a:pPr>
                      <a:r>
                        <a:rPr lang="en-US" sz="900" dirty="0">
                          <a:effectLst/>
                        </a:rPr>
                        <a:t>16</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CC3300"/>
                    </a:solidFill>
                  </a:tcPr>
                </a:tc>
                <a:tc>
                  <a:txBody>
                    <a:bodyPr/>
                    <a:lstStyle/>
                    <a:p>
                      <a:pPr>
                        <a:lnSpc>
                          <a:spcPct val="115000"/>
                        </a:lnSpc>
                        <a:buNone/>
                      </a:pPr>
                      <a:r>
                        <a:rPr lang="en-US" sz="900" dirty="0">
                          <a:solidFill>
                            <a:srgbClr val="000000"/>
                          </a:solidFill>
                          <a:effectLst/>
                          <a:latin typeface="+mj-lt"/>
                          <a:ea typeface="Times New Roman" panose="02020603050405020304" pitchFamily="18" charset="0"/>
                          <a:cs typeface="Times New Roman" panose="02020603050405020304" pitchFamily="18" charset="0"/>
                        </a:rPr>
                        <a:t>LEO</a:t>
                      </a:r>
                      <a:endParaRPr lang="en-IE" sz="900" dirty="0">
                        <a:solidFill>
                          <a:srgbClr val="000000"/>
                        </a:solidFill>
                        <a:effectLst/>
                        <a:latin typeface="+mj-lt"/>
                        <a:ea typeface="Times New Roman" panose="02020603050405020304" pitchFamily="18" charset="0"/>
                        <a:cs typeface="Times New Roman" panose="02020603050405020304" pitchFamily="18" charset="0"/>
                      </a:endParaRPr>
                    </a:p>
                  </a:txBody>
                  <a:tcPr marL="54149" marR="54149" marT="0" marB="0">
                    <a:solidFill>
                      <a:srgbClr val="FFDFD5"/>
                    </a:solidFill>
                  </a:tcPr>
                </a:tc>
                <a:tc>
                  <a:txBody>
                    <a:bodyPr/>
                    <a:lstStyle/>
                    <a:p>
                      <a:pPr>
                        <a:lnSpc>
                          <a:spcPct val="115000"/>
                        </a:lnSpc>
                        <a:buNone/>
                      </a:pPr>
                      <a:r>
                        <a:rPr lang="en-GB" sz="1013" kern="1200" dirty="0">
                          <a:solidFill>
                            <a:srgbClr val="000000"/>
                          </a:solidFill>
                          <a:effectLst/>
                        </a:rPr>
                        <a:t>LCC, Town Teams, LDC</a:t>
                      </a:r>
                      <a:endParaRPr lang="en-IE"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DFD5"/>
                    </a:solidFill>
                  </a:tcPr>
                </a:tc>
                <a:tc>
                  <a:txBody>
                    <a:bodyPr/>
                    <a:lstStyle/>
                    <a:p>
                      <a:pPr>
                        <a:lnSpc>
                          <a:spcPct val="115000"/>
                        </a:lnSpc>
                        <a:buNone/>
                      </a:pPr>
                      <a:r>
                        <a:rPr lang="en-GB" sz="1000" dirty="0">
                          <a:solidFill>
                            <a:srgbClr val="000000"/>
                          </a:solidFill>
                          <a:effectLst/>
                        </a:rPr>
                        <a:t>To drive footfall and assist in the regeneration of town centres, pilot an initiative for pop-up shops in vacant buildings with market traders encouraged to take over such buildings for a short period of time. </a:t>
                      </a:r>
                      <a:endParaRPr lang="en-I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DFD5"/>
                    </a:solidFill>
                  </a:tcPr>
                </a:tc>
                <a:tc>
                  <a:txBody>
                    <a:bodyPr/>
                    <a:lstStyle/>
                    <a:p>
                      <a:pPr marL="171450" indent="-171450">
                        <a:lnSpc>
                          <a:spcPct val="115000"/>
                        </a:lnSpc>
                        <a:buFont typeface="Arial" panose="020B0604020202020204" pitchFamily="34" charset="0"/>
                        <a:buChar char="•"/>
                      </a:pPr>
                      <a:r>
                        <a:rPr lang="en-GB" sz="1013" kern="1200" dirty="0">
                          <a:solidFill>
                            <a:srgbClr val="000000"/>
                          </a:solidFill>
                          <a:effectLst/>
                        </a:rPr>
                        <a:t>Pilot initiative implemented</a:t>
                      </a:r>
                      <a:endParaRPr lang="en-IE"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DFD5"/>
                    </a:solidFill>
                  </a:tcPr>
                </a:tc>
                <a:tc>
                  <a:txBody>
                    <a:bodyPr/>
                    <a:lstStyle/>
                    <a:p>
                      <a:r>
                        <a:rPr lang="en-US" sz="1013" b="1" kern="1200" dirty="0">
                          <a:solidFill>
                            <a:srgbClr val="000000"/>
                          </a:solidFill>
                          <a:effectLst/>
                          <a:latin typeface="+mn-lt"/>
                          <a:ea typeface="+mn-ea"/>
                          <a:cs typeface="+mn-cs"/>
                        </a:rPr>
                        <a:t>Keep action: </a:t>
                      </a:r>
                      <a:r>
                        <a:rPr lang="en-GB" sz="1013" kern="1200" dirty="0">
                          <a:solidFill>
                            <a:srgbClr val="000000"/>
                          </a:solidFill>
                          <a:effectLst/>
                          <a:latin typeface="+mn-lt"/>
                          <a:ea typeface="+mn-ea"/>
                          <a:cs typeface="+mn-cs"/>
                        </a:rPr>
                        <a:t>Procedures and lease templates developed.</a:t>
                      </a:r>
                      <a:br>
                        <a:rPr lang="en-GB" sz="1013" kern="1200" dirty="0">
                          <a:solidFill>
                            <a:srgbClr val="000000"/>
                          </a:solidFill>
                          <a:effectLst/>
                          <a:latin typeface="+mn-lt"/>
                          <a:ea typeface="+mn-ea"/>
                          <a:cs typeface="+mn-cs"/>
                        </a:rPr>
                      </a:br>
                      <a:r>
                        <a:rPr lang="en-GB" sz="1013" kern="1200" dirty="0">
                          <a:solidFill>
                            <a:srgbClr val="000000"/>
                          </a:solidFill>
                          <a:effectLst/>
                          <a:latin typeface="+mn-lt"/>
                          <a:ea typeface="+mn-ea"/>
                          <a:cs typeface="+mn-cs"/>
                        </a:rPr>
                        <a:t>Barriers: Poor take-up from property owners, vacant property rates are not at a level such that offsetting them is a sufficient incentive.</a:t>
                      </a:r>
                      <a:endParaRPr lang="en-IE" dirty="0">
                        <a:solidFill>
                          <a:srgbClr val="000000"/>
                        </a:solidFill>
                      </a:endParaRPr>
                    </a:p>
                  </a:txBody>
                  <a:tcPr>
                    <a:solidFill>
                      <a:srgbClr val="FFDFD5"/>
                    </a:solidFill>
                  </a:tcPr>
                </a:tc>
                <a:extLst>
                  <a:ext uri="{0D108BD9-81ED-4DB2-BD59-A6C34878D82A}">
                    <a16:rowId xmlns:a16="http://schemas.microsoft.com/office/drawing/2014/main" val="1383478454"/>
                  </a:ext>
                </a:extLst>
              </a:tr>
              <a:tr h="267737">
                <a:tc>
                  <a:txBody>
                    <a:bodyPr/>
                    <a:lstStyle/>
                    <a:p>
                      <a:pPr>
                        <a:lnSpc>
                          <a:spcPct val="115000"/>
                        </a:lnSpc>
                        <a:buNone/>
                      </a:pPr>
                      <a:r>
                        <a:rPr lang="en-US" sz="900" dirty="0">
                          <a:effectLst/>
                        </a:rPr>
                        <a:t>17</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CC3300"/>
                    </a:solidFill>
                  </a:tcPr>
                </a:tc>
                <a:tc>
                  <a:txBody>
                    <a:bodyPr/>
                    <a:lstStyle/>
                    <a:p>
                      <a:pPr marL="0" algn="l" defTabSz="514325" rtl="0" eaLnBrk="1" latinLnBrk="0" hangingPunct="1">
                        <a:lnSpc>
                          <a:spcPct val="115000"/>
                        </a:lnSpc>
                        <a:buNone/>
                      </a:pPr>
                      <a:r>
                        <a:rPr lang="en-US" sz="1013" kern="1200" dirty="0">
                          <a:solidFill>
                            <a:srgbClr val="000000"/>
                          </a:solidFill>
                          <a:effectLst/>
                          <a:latin typeface="+mj-lt"/>
                          <a:ea typeface="+mn-ea"/>
                          <a:cs typeface="+mn-cs"/>
                        </a:rPr>
                        <a:t>LCC</a:t>
                      </a:r>
                      <a:endParaRPr lang="en-IE" sz="1013" kern="1200" dirty="0">
                        <a:solidFill>
                          <a:srgbClr val="000000"/>
                        </a:solidFill>
                        <a:effectLst/>
                        <a:latin typeface="+mj-lt"/>
                        <a:ea typeface="+mn-ea"/>
                        <a:cs typeface="+mn-cs"/>
                      </a:endParaRPr>
                    </a:p>
                  </a:txBody>
                  <a:tcPr marL="54149" marR="54149" marT="0" marB="0">
                    <a:solidFill>
                      <a:srgbClr val="FF9C7D"/>
                    </a:solidFill>
                  </a:tcPr>
                </a:tc>
                <a:tc>
                  <a:txBody>
                    <a:bodyPr/>
                    <a:lstStyle/>
                    <a:p>
                      <a:pPr marL="0" algn="l" defTabSz="514325" rtl="0" eaLnBrk="1" latinLnBrk="0" hangingPunct="1">
                        <a:lnSpc>
                          <a:spcPct val="115000"/>
                        </a:lnSpc>
                        <a:buNone/>
                      </a:pPr>
                      <a:r>
                        <a:rPr lang="en-GB" sz="1013" kern="1200" dirty="0">
                          <a:solidFill>
                            <a:srgbClr val="000000"/>
                          </a:solidFill>
                          <a:effectLst/>
                          <a:latin typeface="+mn-lt"/>
                          <a:ea typeface="+mn-ea"/>
                          <a:cs typeface="+mn-cs"/>
                        </a:rPr>
                        <a:t>Town Teams, PPN, LSP</a:t>
                      </a:r>
                      <a:endParaRPr lang="en-IE" sz="1013" kern="1200" dirty="0">
                        <a:solidFill>
                          <a:srgbClr val="000000"/>
                        </a:solidFill>
                        <a:effectLst/>
                        <a:latin typeface="+mn-lt"/>
                        <a:ea typeface="+mn-ea"/>
                        <a:cs typeface="+mn-cs"/>
                      </a:endParaRPr>
                    </a:p>
                  </a:txBody>
                  <a:tcPr marL="54149" marR="54149" marT="0" marB="0">
                    <a:solidFill>
                      <a:srgbClr val="FF9C7D"/>
                    </a:solidFill>
                  </a:tcPr>
                </a:tc>
                <a:tc>
                  <a:txBody>
                    <a:bodyPr/>
                    <a:lstStyle/>
                    <a:p>
                      <a:pPr marL="0" algn="l" defTabSz="514325" rtl="0" eaLnBrk="1" latinLnBrk="0" hangingPunct="1">
                        <a:lnSpc>
                          <a:spcPct val="115000"/>
                        </a:lnSpc>
                        <a:buNone/>
                      </a:pPr>
                      <a:r>
                        <a:rPr lang="en-GB" sz="1013" kern="1200" dirty="0">
                          <a:solidFill>
                            <a:srgbClr val="000000"/>
                          </a:solidFill>
                          <a:effectLst/>
                          <a:latin typeface="+mn-lt"/>
                          <a:ea typeface="+mn-ea"/>
                          <a:cs typeface="+mn-cs"/>
                        </a:rPr>
                        <a:t>Conduct a mapping study of towns and villages in Leitrim to understand where gaps are in relation to amenities including community, sporting, cultural and recreation facilities and potential areas of decline, and to identify opportunities for regeneration that creates spaces that are safe and accessible for all the community.</a:t>
                      </a:r>
                      <a:endParaRPr lang="en-IE" sz="1013" kern="1200" dirty="0">
                        <a:solidFill>
                          <a:srgbClr val="000000"/>
                        </a:solidFill>
                        <a:effectLst/>
                        <a:latin typeface="+mn-lt"/>
                        <a:ea typeface="+mn-ea"/>
                        <a:cs typeface="+mn-cs"/>
                      </a:endParaRPr>
                    </a:p>
                  </a:txBody>
                  <a:tcPr marL="54149" marR="54149" marT="0" marB="0">
                    <a:solidFill>
                      <a:srgbClr val="FF9C7D"/>
                    </a:solidFill>
                  </a:tcPr>
                </a:tc>
                <a:tc>
                  <a:txBody>
                    <a:bodyPr/>
                    <a:lstStyle/>
                    <a:p>
                      <a:pPr marL="171450" indent="-171450" algn="l" defTabSz="514325" rtl="0" eaLnBrk="1" latinLnBrk="0" hangingPunct="1">
                        <a:lnSpc>
                          <a:spcPct val="115000"/>
                        </a:lnSpc>
                        <a:buFont typeface="Arial" panose="020B0604020202020204" pitchFamily="34" charset="0"/>
                        <a:buChar char="•"/>
                      </a:pPr>
                      <a:r>
                        <a:rPr lang="en-GB" sz="1013" kern="1200" dirty="0">
                          <a:solidFill>
                            <a:srgbClr val="000000"/>
                          </a:solidFill>
                          <a:effectLst/>
                          <a:latin typeface="+mn-lt"/>
                          <a:ea typeface="+mn-ea"/>
                          <a:cs typeface="+mn-cs"/>
                        </a:rPr>
                        <a:t>Mapping study of towns and villages including community, sporting and recreational facilities completed</a:t>
                      </a:r>
                      <a:endParaRPr lang="en-IE" sz="1013" kern="1200" dirty="0">
                        <a:solidFill>
                          <a:srgbClr val="000000"/>
                        </a:solidFill>
                        <a:effectLst/>
                        <a:latin typeface="+mn-lt"/>
                        <a:ea typeface="+mn-ea"/>
                        <a:cs typeface="+mn-cs"/>
                      </a:endParaRPr>
                    </a:p>
                  </a:txBody>
                  <a:tcPr marL="54149" marR="54149" marT="0" marB="0">
                    <a:solidFill>
                      <a:srgbClr val="FF9C7D"/>
                    </a:solidFill>
                  </a:tcPr>
                </a:tc>
                <a:tc>
                  <a:txBody>
                    <a:bodyPr/>
                    <a:lstStyle/>
                    <a:p>
                      <a:pPr marL="0" marR="0" lvl="0" indent="0" algn="l" defTabSz="514325" rtl="0" eaLnBrk="1" fontAlgn="auto" latinLnBrk="0" hangingPunct="1">
                        <a:lnSpc>
                          <a:spcPct val="115000"/>
                        </a:lnSpc>
                        <a:spcBef>
                          <a:spcPts val="0"/>
                        </a:spcBef>
                        <a:spcAft>
                          <a:spcPts val="0"/>
                        </a:spcAft>
                        <a:buClrTx/>
                        <a:buSzTx/>
                        <a:buFontTx/>
                        <a:buNone/>
                        <a:tabLst/>
                        <a:defRPr/>
                      </a:pPr>
                      <a:r>
                        <a:rPr lang="en-US" sz="1013" b="1" kern="1200" dirty="0">
                          <a:solidFill>
                            <a:srgbClr val="000000"/>
                          </a:solidFill>
                          <a:effectLst/>
                          <a:latin typeface="+mn-lt"/>
                          <a:ea typeface="+mn-ea"/>
                          <a:cs typeface="+mn-cs"/>
                        </a:rPr>
                        <a:t>Keep action: </a:t>
                      </a:r>
                      <a:r>
                        <a:rPr lang="en-IE" sz="1013" kern="1200" dirty="0">
                          <a:solidFill>
                            <a:srgbClr val="000000"/>
                          </a:solidFill>
                          <a:effectLst/>
                          <a:latin typeface="+mn-lt"/>
                          <a:ea typeface="+mn-ea"/>
                          <a:cs typeface="+mn-cs"/>
                        </a:rPr>
                        <a:t>Remove </a:t>
                      </a:r>
                      <a:r>
                        <a:rPr lang="en-IE" sz="1013" i="1" kern="1200" dirty="0">
                          <a:solidFill>
                            <a:srgbClr val="000000"/>
                          </a:solidFill>
                          <a:effectLst/>
                          <a:latin typeface="+mn-lt"/>
                          <a:ea typeface="+mn-ea"/>
                          <a:cs typeface="+mn-cs"/>
                        </a:rPr>
                        <a:t>Leitrim Library</a:t>
                      </a:r>
                      <a:r>
                        <a:rPr lang="en-IE" sz="1013" kern="1200" dirty="0">
                          <a:solidFill>
                            <a:srgbClr val="000000"/>
                          </a:solidFill>
                          <a:effectLst/>
                          <a:latin typeface="+mn-lt"/>
                          <a:ea typeface="+mn-ea"/>
                          <a:cs typeface="+mn-cs"/>
                        </a:rPr>
                        <a:t> as an enablers, and added Leitrim </a:t>
                      </a:r>
                      <a:r>
                        <a:rPr lang="en-IE" sz="1013" i="1" kern="1200" dirty="0">
                          <a:solidFill>
                            <a:srgbClr val="000000"/>
                          </a:solidFill>
                          <a:effectLst/>
                          <a:latin typeface="+mn-lt"/>
                          <a:ea typeface="+mn-ea"/>
                          <a:cs typeface="+mn-cs"/>
                        </a:rPr>
                        <a:t>Sports Partnership. </a:t>
                      </a:r>
                      <a:endParaRPr lang="en-IE" sz="1013" kern="1200" dirty="0">
                        <a:solidFill>
                          <a:schemeClr val="bg1"/>
                        </a:solidFill>
                        <a:effectLst/>
                        <a:latin typeface="+mn-lt"/>
                        <a:ea typeface="+mn-ea"/>
                        <a:cs typeface="+mn-cs"/>
                      </a:endParaRPr>
                    </a:p>
                  </a:txBody>
                  <a:tcPr marL="54149" marR="54149" marT="0" marB="0">
                    <a:solidFill>
                      <a:srgbClr val="FF9C7D"/>
                    </a:solidFill>
                  </a:tcPr>
                </a:tc>
                <a:extLst>
                  <a:ext uri="{0D108BD9-81ED-4DB2-BD59-A6C34878D82A}">
                    <a16:rowId xmlns:a16="http://schemas.microsoft.com/office/drawing/2014/main" val="589272031"/>
                  </a:ext>
                </a:extLst>
              </a:tr>
              <a:tr h="267737">
                <a:tc>
                  <a:txBody>
                    <a:bodyPr/>
                    <a:lstStyle/>
                    <a:p>
                      <a:pPr>
                        <a:lnSpc>
                          <a:spcPct val="115000"/>
                        </a:lnSpc>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CC3300"/>
                    </a:solidFill>
                  </a:tcPr>
                </a:tc>
                <a:tc>
                  <a:txBody>
                    <a:bodyPr/>
                    <a:lstStyle/>
                    <a:p>
                      <a:pPr marL="0" algn="l" defTabSz="514325" rtl="0" eaLnBrk="1" latinLnBrk="0" hangingPunct="1">
                        <a:lnSpc>
                          <a:spcPct val="115000"/>
                        </a:lnSpc>
                        <a:buNone/>
                      </a:pPr>
                      <a:r>
                        <a:rPr lang="en-US" sz="1013" kern="1200" dirty="0">
                          <a:solidFill>
                            <a:srgbClr val="000000"/>
                          </a:solidFill>
                          <a:effectLst/>
                          <a:latin typeface="+mj-lt"/>
                          <a:ea typeface="+mn-ea"/>
                          <a:cs typeface="+mn-cs"/>
                        </a:rPr>
                        <a:t>LCC</a:t>
                      </a:r>
                      <a:endParaRPr lang="en-IE" sz="1013" kern="1200" dirty="0">
                        <a:solidFill>
                          <a:srgbClr val="000000"/>
                        </a:solidFill>
                        <a:effectLst/>
                        <a:latin typeface="+mj-lt"/>
                        <a:ea typeface="+mn-ea"/>
                        <a:cs typeface="+mn-cs"/>
                      </a:endParaRPr>
                    </a:p>
                  </a:txBody>
                  <a:tcPr marL="54149" marR="54149" marT="0" marB="0">
                    <a:solidFill>
                      <a:srgbClr val="FFDFD5"/>
                    </a:solidFill>
                  </a:tcPr>
                </a:tc>
                <a:tc>
                  <a:txBody>
                    <a:bodyPr/>
                    <a:lstStyle/>
                    <a:p>
                      <a:pPr marL="0" algn="l" defTabSz="514325" rtl="0" eaLnBrk="1" latinLnBrk="0" hangingPunct="1">
                        <a:lnSpc>
                          <a:spcPct val="115000"/>
                        </a:lnSpc>
                        <a:buNone/>
                      </a:pPr>
                      <a:r>
                        <a:rPr lang="en-US" sz="1013" kern="1200" dirty="0">
                          <a:solidFill>
                            <a:srgbClr val="000000"/>
                          </a:solidFill>
                          <a:effectLst/>
                          <a:latin typeface="+mn-lt"/>
                          <a:ea typeface="+mn-ea"/>
                          <a:cs typeface="+mn-cs"/>
                        </a:rPr>
                        <a:t>ATU</a:t>
                      </a:r>
                      <a:endParaRPr lang="en-IE" sz="1013" kern="1200" dirty="0">
                        <a:solidFill>
                          <a:srgbClr val="000000"/>
                        </a:solidFill>
                        <a:effectLst/>
                        <a:latin typeface="+mn-lt"/>
                        <a:ea typeface="+mn-ea"/>
                        <a:cs typeface="+mn-cs"/>
                      </a:endParaRPr>
                    </a:p>
                  </a:txBody>
                  <a:tcPr marL="54149" marR="54149" marT="0" marB="0">
                    <a:solidFill>
                      <a:srgbClr val="FFDFD5"/>
                    </a:solidFill>
                  </a:tcPr>
                </a:tc>
                <a:tc>
                  <a:txBody>
                    <a:bodyPr/>
                    <a:lstStyle/>
                    <a:p>
                      <a:pPr marL="0" marR="0" lvl="0" indent="0" algn="l" defTabSz="514325" rtl="0" eaLnBrk="1" fontAlgn="auto" latinLnBrk="0" hangingPunct="1">
                        <a:lnSpc>
                          <a:spcPct val="115000"/>
                        </a:lnSpc>
                        <a:spcBef>
                          <a:spcPts val="0"/>
                        </a:spcBef>
                        <a:spcAft>
                          <a:spcPts val="0"/>
                        </a:spcAft>
                        <a:buClrTx/>
                        <a:buSzTx/>
                        <a:buFontTx/>
                        <a:buNone/>
                        <a:tabLst/>
                        <a:defRPr/>
                      </a:pPr>
                      <a:r>
                        <a:rPr lang="en-GB" sz="1013" kern="1200" dirty="0">
                          <a:solidFill>
                            <a:srgbClr val="000000"/>
                          </a:solidFill>
                          <a:effectLst/>
                        </a:rPr>
                        <a:t>Enhance links with the ATU in Sligo and explore the feasibility of establishing an off-campus hub/landing space of the ATU in Leitrim.</a:t>
                      </a:r>
                      <a:endParaRPr lang="en-IE" sz="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DFD5"/>
                    </a:solidFill>
                  </a:tcPr>
                </a:tc>
                <a:tc>
                  <a:txBody>
                    <a:bodyPr/>
                    <a:lstStyle/>
                    <a:p>
                      <a:pPr marL="171450" marR="0" lvl="0" indent="-171450" algn="l" defTabSz="514325"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013" kern="1200" dirty="0">
                          <a:solidFill>
                            <a:srgbClr val="000000"/>
                          </a:solidFill>
                          <a:effectLst/>
                        </a:rPr>
                        <a:t>Potential location identified and off campus hub concept considered</a:t>
                      </a:r>
                      <a:endParaRPr lang="en-IE"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DFD5"/>
                    </a:solidFill>
                  </a:tcPr>
                </a:tc>
                <a:tc>
                  <a:txBody>
                    <a:bodyPr/>
                    <a:lstStyle/>
                    <a:p>
                      <a:pPr marL="0" marR="0" lvl="0" indent="0" algn="l" defTabSz="514325" rtl="0" eaLnBrk="1" fontAlgn="auto" latinLnBrk="0" hangingPunct="1">
                        <a:lnSpc>
                          <a:spcPct val="115000"/>
                        </a:lnSpc>
                        <a:spcBef>
                          <a:spcPts val="0"/>
                        </a:spcBef>
                        <a:spcAft>
                          <a:spcPts val="0"/>
                        </a:spcAft>
                        <a:buClrTx/>
                        <a:buSzTx/>
                        <a:buFontTx/>
                        <a:buNone/>
                        <a:tabLst/>
                        <a:defRPr/>
                      </a:pPr>
                      <a:r>
                        <a:rPr lang="en-US" sz="900" b="1" kern="1200" dirty="0">
                          <a:solidFill>
                            <a:srgbClr val="000000"/>
                          </a:solidFill>
                          <a:effectLst/>
                          <a:latin typeface="+mn-lt"/>
                          <a:ea typeface="+mn-ea"/>
                          <a:cs typeface="+mn-cs"/>
                        </a:rPr>
                        <a:t>Keep action: </a:t>
                      </a:r>
                      <a:r>
                        <a:rPr lang="en-GB" sz="900" kern="1200" dirty="0">
                          <a:solidFill>
                            <a:srgbClr val="000000"/>
                          </a:solidFill>
                          <a:effectLst/>
                        </a:rPr>
                        <a:t>No progress reported to date on identifying a location or developing the off-campus hub concept</a:t>
                      </a:r>
                      <a:endParaRPr lang="en-IE"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DFD5"/>
                    </a:solidFill>
                  </a:tcPr>
                </a:tc>
                <a:extLst>
                  <a:ext uri="{0D108BD9-81ED-4DB2-BD59-A6C34878D82A}">
                    <a16:rowId xmlns:a16="http://schemas.microsoft.com/office/drawing/2014/main" val="1311796000"/>
                  </a:ext>
                </a:extLst>
              </a:tr>
              <a:tr h="267737">
                <a:tc>
                  <a:txBody>
                    <a:bodyPr/>
                    <a:lstStyle/>
                    <a:p>
                      <a:pPr>
                        <a:lnSpc>
                          <a:spcPct val="115000"/>
                        </a:lnSpc>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I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CC3300"/>
                    </a:solidFill>
                  </a:tcPr>
                </a:tc>
                <a:tc>
                  <a:txBody>
                    <a:bodyPr/>
                    <a:lstStyle/>
                    <a:p>
                      <a:pPr marL="0" algn="l" defTabSz="514325" rtl="0" eaLnBrk="1" latinLnBrk="0" hangingPunct="1">
                        <a:lnSpc>
                          <a:spcPct val="115000"/>
                        </a:lnSpc>
                        <a:buNone/>
                      </a:pPr>
                      <a:r>
                        <a:rPr lang="en-US" sz="1013" kern="1200" dirty="0">
                          <a:solidFill>
                            <a:srgbClr val="000000"/>
                          </a:solidFill>
                          <a:effectLst/>
                          <a:latin typeface="+mj-lt"/>
                          <a:ea typeface="+mn-ea"/>
                          <a:cs typeface="+mn-cs"/>
                        </a:rPr>
                        <a:t>LCC</a:t>
                      </a:r>
                      <a:endParaRPr lang="en-IE" sz="1013" kern="1200" dirty="0">
                        <a:solidFill>
                          <a:srgbClr val="000000"/>
                        </a:solidFill>
                        <a:effectLst/>
                        <a:latin typeface="+mj-lt"/>
                        <a:ea typeface="+mn-ea"/>
                        <a:cs typeface="+mn-cs"/>
                      </a:endParaRPr>
                    </a:p>
                  </a:txBody>
                  <a:tcPr marL="54149" marR="54149" marT="0" marB="0">
                    <a:solidFill>
                      <a:srgbClr val="FF9C7D"/>
                    </a:solidFill>
                  </a:tcPr>
                </a:tc>
                <a:tc>
                  <a:txBody>
                    <a:bodyPr/>
                    <a:lstStyle/>
                    <a:p>
                      <a:pPr marL="0" marR="0" lvl="0" indent="0" algn="l" defTabSz="514325" rtl="0" eaLnBrk="1" fontAlgn="auto" latinLnBrk="0" hangingPunct="1">
                        <a:lnSpc>
                          <a:spcPct val="115000"/>
                        </a:lnSpc>
                        <a:spcBef>
                          <a:spcPts val="0"/>
                        </a:spcBef>
                        <a:spcAft>
                          <a:spcPts val="0"/>
                        </a:spcAft>
                        <a:buClrTx/>
                        <a:buSzTx/>
                        <a:buFontTx/>
                        <a:buNone/>
                        <a:tabLst/>
                        <a:defRPr/>
                      </a:pPr>
                      <a:r>
                        <a:rPr lang="en-GB" sz="1013" kern="1200" dirty="0">
                          <a:solidFill>
                            <a:srgbClr val="000000"/>
                          </a:solidFill>
                          <a:effectLst/>
                        </a:rPr>
                        <a:t>NPWS, NWRA</a:t>
                      </a:r>
                      <a:endParaRPr lang="en-IE"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9C7D"/>
                    </a:solidFill>
                  </a:tcPr>
                </a:tc>
                <a:tc>
                  <a:txBody>
                    <a:bodyPr/>
                    <a:lstStyle/>
                    <a:p>
                      <a:pPr marL="0" marR="0" lvl="0" indent="0" algn="l" defTabSz="514325" rtl="0" eaLnBrk="1" fontAlgn="auto" latinLnBrk="0" hangingPunct="1">
                        <a:lnSpc>
                          <a:spcPct val="115000"/>
                        </a:lnSpc>
                        <a:spcBef>
                          <a:spcPts val="0"/>
                        </a:spcBef>
                        <a:spcAft>
                          <a:spcPts val="0"/>
                        </a:spcAft>
                        <a:buClrTx/>
                        <a:buSzTx/>
                        <a:buFontTx/>
                        <a:buNone/>
                        <a:tabLst/>
                        <a:defRPr/>
                      </a:pPr>
                      <a:r>
                        <a:rPr lang="en-GB" sz="1013" kern="1200" dirty="0">
                          <a:solidFill>
                            <a:srgbClr val="000000"/>
                          </a:solidFill>
                          <a:effectLst/>
                        </a:rPr>
                        <a:t>In line with the County Development Plan, conduct a feasibility study into whether North Leitrim could be designated a National Park/Recreational Area.</a:t>
                      </a:r>
                      <a:endParaRPr lang="en-IE" sz="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9C7D"/>
                    </a:solidFill>
                  </a:tcPr>
                </a:tc>
                <a:tc>
                  <a:txBody>
                    <a:bodyPr/>
                    <a:lstStyle/>
                    <a:p>
                      <a:pPr marL="171450" marR="0" lvl="0" indent="-171450" algn="l" defTabSz="514325"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013" kern="1200" dirty="0">
                          <a:solidFill>
                            <a:srgbClr val="000000"/>
                          </a:solidFill>
                          <a:effectLst/>
                        </a:rPr>
                        <a:t>Feasibility Study completed</a:t>
                      </a:r>
                      <a:endParaRPr lang="en-IE"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49" marR="54149" marT="0" marB="0">
                    <a:solidFill>
                      <a:srgbClr val="FF9C7D"/>
                    </a:solidFill>
                  </a:tcPr>
                </a:tc>
                <a:tc>
                  <a:txBody>
                    <a:bodyPr/>
                    <a:lstStyle/>
                    <a:p>
                      <a:pPr marL="0" marR="0" lvl="0" indent="0" algn="l" defTabSz="514325" rtl="0" eaLnBrk="1" fontAlgn="auto" latinLnBrk="0" hangingPunct="1">
                        <a:lnSpc>
                          <a:spcPct val="115000"/>
                        </a:lnSpc>
                        <a:spcBef>
                          <a:spcPts val="0"/>
                        </a:spcBef>
                        <a:spcAft>
                          <a:spcPts val="0"/>
                        </a:spcAft>
                        <a:buClrTx/>
                        <a:buSzTx/>
                        <a:buFontTx/>
                        <a:buNone/>
                        <a:tabLst/>
                        <a:defRPr/>
                      </a:pPr>
                      <a:r>
                        <a:rPr lang="en-US" sz="1013" b="1" kern="1200" dirty="0">
                          <a:solidFill>
                            <a:srgbClr val="000000"/>
                          </a:solidFill>
                          <a:effectLst/>
                          <a:latin typeface="+mn-lt"/>
                          <a:ea typeface="+mn-ea"/>
                          <a:cs typeface="+mn-cs"/>
                        </a:rPr>
                        <a:t>Keep action</a:t>
                      </a:r>
                      <a:r>
                        <a:rPr lang="en-US" sz="1013" kern="1200" dirty="0">
                          <a:solidFill>
                            <a:srgbClr val="000000"/>
                          </a:solidFill>
                          <a:effectLst/>
                          <a:latin typeface="+mn-lt"/>
                          <a:ea typeface="+mn-ea"/>
                          <a:cs typeface="+mn-cs"/>
                        </a:rPr>
                        <a:t>: </a:t>
                      </a:r>
                      <a:r>
                        <a:rPr lang="en-IE" sz="1013" kern="1200" dirty="0">
                          <a:solidFill>
                            <a:srgbClr val="000000"/>
                          </a:solidFill>
                          <a:effectLst/>
                          <a:latin typeface="+mn-lt"/>
                          <a:ea typeface="+mn-ea"/>
                          <a:cs typeface="+mn-cs"/>
                        </a:rPr>
                        <a:t>Initial scoping discussions have begun.</a:t>
                      </a:r>
                    </a:p>
                  </a:txBody>
                  <a:tcPr marL="54149" marR="54149" marT="0" marB="0">
                    <a:solidFill>
                      <a:srgbClr val="FF9C7D"/>
                    </a:solidFill>
                  </a:tcPr>
                </a:tc>
                <a:extLst>
                  <a:ext uri="{0D108BD9-81ED-4DB2-BD59-A6C34878D82A}">
                    <a16:rowId xmlns:a16="http://schemas.microsoft.com/office/drawing/2014/main" val="1021568788"/>
                  </a:ext>
                </a:extLst>
              </a:tr>
            </a:tbl>
          </a:graphicData>
        </a:graphic>
      </p:graphicFrame>
    </p:spTree>
    <p:extLst>
      <p:ext uri="{BB962C8B-B14F-4D97-AF65-F5344CB8AC3E}">
        <p14:creationId xmlns:p14="http://schemas.microsoft.com/office/powerpoint/2010/main" val="2201798866"/>
      </p:ext>
    </p:extLst>
  </p:cSld>
  <p:clrMapOvr>
    <a:masterClrMapping/>
  </p:clrMapOvr>
  <p:transition advClick="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What’s Next for the LECP?</a:t>
            </a:r>
            <a:endParaRPr lang="en-IE" dirty="0"/>
          </a:p>
        </p:txBody>
      </p:sp>
      <p:sp>
        <p:nvSpPr>
          <p:cNvPr id="3" name="Text Placeholder 2"/>
          <p:cNvSpPr>
            <a:spLocks noGrp="1"/>
          </p:cNvSpPr>
          <p:nvPr>
            <p:ph type="body" sz="quarter" idx="10"/>
          </p:nvPr>
        </p:nvSpPr>
        <p:spPr>
          <a:xfrm>
            <a:off x="351694" y="1018014"/>
            <a:ext cx="4852824" cy="3965629"/>
          </a:xfrm>
        </p:spPr>
        <p:txBody>
          <a:bodyPr/>
          <a:lstStyle/>
          <a:p>
            <a:pPr lvl="0"/>
            <a:r>
              <a:rPr lang="en-IE" dirty="0"/>
              <a:t>All actions reviewed and updated with new priorities and emerging needs included.</a:t>
            </a:r>
          </a:p>
          <a:p>
            <a:pPr lvl="0"/>
            <a:r>
              <a:rPr lang="en-IE" dirty="0"/>
              <a:t>The two‑year Implementation Plan (2026–2027) is now ready.</a:t>
            </a:r>
          </a:p>
          <a:p>
            <a:pPr lvl="0"/>
            <a:r>
              <a:rPr lang="en-IE" dirty="0"/>
              <a:t>Timeline for approvals:</a:t>
            </a:r>
          </a:p>
          <a:p>
            <a:pPr lvl="0"/>
            <a:endParaRPr lang="en-IE" dirty="0"/>
          </a:p>
        </p:txBody>
      </p:sp>
      <p:pic>
        <p:nvPicPr>
          <p:cNvPr id="4" name="Picture 3" descr="A logo with blue text and green leaves&#10;&#10;AI-generated content may be incorrect.">
            <a:extLst>
              <a:ext uri="{FF2B5EF4-FFF2-40B4-BE49-F238E27FC236}">
                <a16:creationId xmlns:a16="http://schemas.microsoft.com/office/drawing/2014/main" id="{67598242-8E7C-13DC-4087-480D9E9C6CB4}"/>
              </a:ext>
            </a:extLst>
          </p:cNvPr>
          <p:cNvPicPr>
            <a:picLocks noChangeAspect="1"/>
          </p:cNvPicPr>
          <p:nvPr/>
        </p:nvPicPr>
        <p:blipFill>
          <a:blip r:embed="rId2"/>
          <a:stretch>
            <a:fillRect/>
          </a:stretch>
        </p:blipFill>
        <p:spPr>
          <a:xfrm>
            <a:off x="6887594" y="4495801"/>
            <a:ext cx="694252" cy="443344"/>
          </a:xfrm>
          <a:prstGeom prst="rect">
            <a:avLst/>
          </a:prstGeom>
        </p:spPr>
      </p:pic>
      <p:pic>
        <p:nvPicPr>
          <p:cNvPr id="6" name="Picture 5">
            <a:extLst>
              <a:ext uri="{FF2B5EF4-FFF2-40B4-BE49-F238E27FC236}">
                <a16:creationId xmlns:a16="http://schemas.microsoft.com/office/drawing/2014/main" id="{B285F608-3BE2-2A24-A9F2-5CE66ABFE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676" y="1024355"/>
            <a:ext cx="2420661" cy="3423955"/>
          </a:xfrm>
          <a:prstGeom prst="rect">
            <a:avLst/>
          </a:prstGeom>
          <a:ln>
            <a:noFill/>
          </a:ln>
          <a:effectLst>
            <a:outerShdw blurRad="292100" dist="139700" dir="2700000" algn="tl" rotWithShape="0">
              <a:srgbClr val="333333">
                <a:alpha val="65000"/>
              </a:srgbClr>
            </a:outerShdw>
          </a:effectLst>
        </p:spPr>
      </p:pic>
      <p:graphicFrame>
        <p:nvGraphicFramePr>
          <p:cNvPr id="5" name="Table 4">
            <a:extLst>
              <a:ext uri="{FF2B5EF4-FFF2-40B4-BE49-F238E27FC236}">
                <a16:creationId xmlns:a16="http://schemas.microsoft.com/office/drawing/2014/main" id="{2BE92291-AEBF-7259-C805-5CD9C78EA426}"/>
              </a:ext>
            </a:extLst>
          </p:cNvPr>
          <p:cNvGraphicFramePr>
            <a:graphicFrameLocks noGrp="1"/>
          </p:cNvGraphicFramePr>
          <p:nvPr>
            <p:extLst>
              <p:ext uri="{D42A27DB-BD31-4B8C-83A1-F6EECF244321}">
                <p14:modId xmlns:p14="http://schemas.microsoft.com/office/powerpoint/2010/main" val="378840386"/>
              </p:ext>
            </p:extLst>
          </p:nvPr>
        </p:nvGraphicFramePr>
        <p:xfrm>
          <a:off x="530923" y="2719864"/>
          <a:ext cx="3518564" cy="1211640"/>
        </p:xfrm>
        <a:graphic>
          <a:graphicData uri="http://schemas.openxmlformats.org/drawingml/2006/table">
            <a:tbl>
              <a:tblPr firstRow="1" firstCol="1" bandRow="1">
                <a:tableStyleId>{69CF1AB2-1976-4502-BF36-3FF5EA218861}</a:tableStyleId>
              </a:tblPr>
              <a:tblGrid>
                <a:gridCol w="1647847">
                  <a:extLst>
                    <a:ext uri="{9D8B030D-6E8A-4147-A177-3AD203B41FA5}">
                      <a16:colId xmlns:a16="http://schemas.microsoft.com/office/drawing/2014/main" val="3622338036"/>
                    </a:ext>
                  </a:extLst>
                </a:gridCol>
                <a:gridCol w="1870717">
                  <a:extLst>
                    <a:ext uri="{9D8B030D-6E8A-4147-A177-3AD203B41FA5}">
                      <a16:colId xmlns:a16="http://schemas.microsoft.com/office/drawing/2014/main" val="2883212131"/>
                    </a:ext>
                  </a:extLst>
                </a:gridCol>
              </a:tblGrid>
              <a:tr h="242328">
                <a:tc>
                  <a:txBody>
                    <a:bodyPr/>
                    <a:lstStyle/>
                    <a:p>
                      <a:pPr>
                        <a:buNone/>
                      </a:pPr>
                      <a:r>
                        <a:rPr lang="en-IE" sz="1200">
                          <a:effectLst/>
                        </a:rPr>
                        <a:t>SPC – (Social)</a:t>
                      </a:r>
                      <a:endParaRPr lang="en-IE"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IE" sz="1200" b="0" dirty="0">
                          <a:effectLst/>
                        </a:rPr>
                        <a:t>Wednesday 13</a:t>
                      </a:r>
                      <a:r>
                        <a:rPr lang="en-IE" sz="1200" b="0" baseline="30000" dirty="0">
                          <a:effectLst/>
                        </a:rPr>
                        <a:t>th</a:t>
                      </a:r>
                      <a:r>
                        <a:rPr lang="en-IE" sz="1200" b="0" dirty="0">
                          <a:effectLst/>
                        </a:rPr>
                        <a:t> May</a:t>
                      </a:r>
                      <a:endParaRPr lang="en-IE" sz="12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49259730"/>
                  </a:ext>
                </a:extLst>
              </a:tr>
              <a:tr h="242328">
                <a:tc>
                  <a:txBody>
                    <a:bodyPr/>
                    <a:lstStyle/>
                    <a:p>
                      <a:pPr>
                        <a:buNone/>
                      </a:pPr>
                      <a:r>
                        <a:rPr lang="en-IE" sz="1200" dirty="0">
                          <a:effectLst/>
                        </a:rPr>
                        <a:t>SPC – (Economic)</a:t>
                      </a:r>
                      <a:endParaRPr lang="en-IE"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IE" sz="1200">
                          <a:effectLst/>
                        </a:rPr>
                        <a:t>Friday 12</a:t>
                      </a:r>
                      <a:r>
                        <a:rPr lang="en-IE" sz="1200" baseline="30000">
                          <a:effectLst/>
                        </a:rPr>
                        <a:t>th</a:t>
                      </a:r>
                      <a:r>
                        <a:rPr lang="en-IE" sz="1200">
                          <a:effectLst/>
                        </a:rPr>
                        <a:t> June</a:t>
                      </a:r>
                      <a:endParaRPr lang="en-IE"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4191686073"/>
                  </a:ext>
                </a:extLst>
              </a:tr>
              <a:tr h="242328">
                <a:tc>
                  <a:txBody>
                    <a:bodyPr/>
                    <a:lstStyle/>
                    <a:p>
                      <a:pPr>
                        <a:buNone/>
                      </a:pPr>
                      <a:r>
                        <a:rPr lang="en-IE" sz="1200" dirty="0">
                          <a:effectLst/>
                        </a:rPr>
                        <a:t>SEC</a:t>
                      </a:r>
                      <a:endParaRPr lang="en-IE"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IE" sz="1200" dirty="0">
                          <a:effectLst/>
                        </a:rPr>
                        <a:t>Monday 15</a:t>
                      </a:r>
                      <a:r>
                        <a:rPr lang="en-IE" sz="1200" baseline="30000" dirty="0">
                          <a:effectLst/>
                        </a:rPr>
                        <a:t>th</a:t>
                      </a:r>
                      <a:r>
                        <a:rPr lang="en-IE" sz="1200" dirty="0">
                          <a:effectLst/>
                        </a:rPr>
                        <a:t> June</a:t>
                      </a:r>
                      <a:endParaRPr lang="en-IE"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537077126"/>
                  </a:ext>
                </a:extLst>
              </a:tr>
              <a:tr h="242328">
                <a:tc>
                  <a:txBody>
                    <a:bodyPr/>
                    <a:lstStyle/>
                    <a:p>
                      <a:pPr>
                        <a:buNone/>
                      </a:pPr>
                      <a:r>
                        <a:rPr lang="en-IE" sz="1200">
                          <a:effectLst/>
                        </a:rPr>
                        <a:t>LCDC</a:t>
                      </a:r>
                      <a:endParaRPr lang="en-IE"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IE" sz="1200">
                          <a:effectLst/>
                        </a:rPr>
                        <a:t>Wednesday 17</a:t>
                      </a:r>
                      <a:r>
                        <a:rPr lang="en-IE" sz="1200" baseline="30000">
                          <a:effectLst/>
                        </a:rPr>
                        <a:t>th</a:t>
                      </a:r>
                      <a:r>
                        <a:rPr lang="en-IE" sz="1200">
                          <a:effectLst/>
                        </a:rPr>
                        <a:t> June</a:t>
                      </a:r>
                      <a:endParaRPr lang="en-IE"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949607988"/>
                  </a:ext>
                </a:extLst>
              </a:tr>
              <a:tr h="242328">
                <a:tc>
                  <a:txBody>
                    <a:bodyPr/>
                    <a:lstStyle/>
                    <a:p>
                      <a:pPr>
                        <a:buNone/>
                      </a:pPr>
                      <a:r>
                        <a:rPr lang="en-IE" sz="1200" dirty="0">
                          <a:effectLst/>
                        </a:rPr>
                        <a:t>Council Meeting</a:t>
                      </a:r>
                      <a:endParaRPr lang="en-IE"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IE" sz="1200" dirty="0">
                          <a:effectLst/>
                        </a:rPr>
                        <a:t>Monday 13</a:t>
                      </a:r>
                      <a:r>
                        <a:rPr lang="en-IE" sz="1200" baseline="30000" dirty="0">
                          <a:effectLst/>
                        </a:rPr>
                        <a:t>th</a:t>
                      </a:r>
                      <a:r>
                        <a:rPr lang="en-IE" sz="1200" dirty="0">
                          <a:effectLst/>
                        </a:rPr>
                        <a:t> July</a:t>
                      </a:r>
                      <a:endParaRPr lang="en-IE"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267020368"/>
                  </a:ext>
                </a:extLst>
              </a:tr>
            </a:tbl>
          </a:graphicData>
        </a:graphic>
      </p:graphicFrame>
    </p:spTree>
    <p:extLst>
      <p:ext uri="{BB962C8B-B14F-4D97-AF65-F5344CB8AC3E}">
        <p14:creationId xmlns:p14="http://schemas.microsoft.com/office/powerpoint/2010/main" val="1729291856"/>
      </p:ext>
    </p:extLst>
  </p:cSld>
  <p:clrMapOvr>
    <a:masterClrMapping/>
  </p:clrMapOvr>
  <p:transition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970441"/>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Local Economic and Community Plan (LECP) 2023 – 2029</a:t>
            </a:r>
          </a:p>
        </p:txBody>
      </p:sp>
      <p:sp>
        <p:nvSpPr>
          <p:cNvPr id="3" name="Text Placeholder 2"/>
          <p:cNvSpPr>
            <a:spLocks noGrp="1"/>
          </p:cNvSpPr>
          <p:nvPr>
            <p:ph type="body" sz="quarter" idx="10"/>
          </p:nvPr>
        </p:nvSpPr>
        <p:spPr>
          <a:xfrm>
            <a:off x="351693" y="1115878"/>
            <a:ext cx="5719097" cy="3492770"/>
          </a:xfrm>
        </p:spPr>
        <p:txBody>
          <a:bodyPr>
            <a:normAutofit/>
          </a:bodyPr>
          <a:lstStyle/>
          <a:p>
            <a:r>
              <a:rPr lang="en-IE" dirty="0"/>
              <a:t>The LECP is the Local Authority’s strategic framework for supporting economic and community development.</a:t>
            </a:r>
          </a:p>
          <a:p>
            <a:r>
              <a:rPr lang="en-IE" dirty="0"/>
              <a:t>It translates national and regional policy into local actions that promote sustainable growth and enhance community well‑being.</a:t>
            </a:r>
          </a:p>
          <a:p>
            <a:r>
              <a:rPr lang="en-IE" dirty="0"/>
              <a:t>The plan spans 2023–2029 and is delivered in three two‑year implementation phases.</a:t>
            </a:r>
          </a:p>
          <a:p>
            <a:r>
              <a:rPr lang="en-IE" dirty="0"/>
              <a:t>Phase 1 (2023–2025) is now complete, and the 2026–2027 Implementation Plan has commenced.</a:t>
            </a:r>
          </a:p>
          <a:p>
            <a:r>
              <a:rPr lang="en-IE" dirty="0"/>
              <a:t>This phased approach ensures the LECP remains responsive to emerging needs and evolving priorities.</a:t>
            </a:r>
          </a:p>
        </p:txBody>
      </p:sp>
      <p:pic>
        <p:nvPicPr>
          <p:cNvPr id="4" name="Picture 3" descr="A cover of a book&#10;&#10;AI-generated content may be incorrect.">
            <a:extLst>
              <a:ext uri="{FF2B5EF4-FFF2-40B4-BE49-F238E27FC236}">
                <a16:creationId xmlns:a16="http://schemas.microsoft.com/office/drawing/2014/main" id="{6528F3FC-8E99-4AEC-38CD-06FFB4296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920" y="1143389"/>
            <a:ext cx="2645662" cy="3866430"/>
          </a:xfrm>
          <a:prstGeom prst="rect">
            <a:avLst/>
          </a:prstGeom>
        </p:spPr>
      </p:pic>
    </p:spTree>
    <p:extLst>
      <p:ext uri="{BB962C8B-B14F-4D97-AF65-F5344CB8AC3E}">
        <p14:creationId xmlns:p14="http://schemas.microsoft.com/office/powerpoint/2010/main" val="313319537"/>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3DD26-2FFC-987D-99EF-45266BDE9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F62B5-7103-1408-9641-CBA4D1872F6F}"/>
              </a:ext>
            </a:extLst>
          </p:cNvPr>
          <p:cNvSpPr>
            <a:spLocks noGrp="1"/>
          </p:cNvSpPr>
          <p:nvPr>
            <p:ph type="title"/>
          </p:nvPr>
        </p:nvSpPr>
        <p:spPr/>
        <p:txBody>
          <a:bodyPr/>
          <a:lstStyle/>
          <a:p>
            <a:r>
              <a:rPr lang="en-IE" b="1" dirty="0"/>
              <a:t>Local Economic and Community Plan (LECP) 2023 – 2029</a:t>
            </a:r>
          </a:p>
        </p:txBody>
      </p:sp>
      <p:sp>
        <p:nvSpPr>
          <p:cNvPr id="3" name="Text Placeholder 2">
            <a:extLst>
              <a:ext uri="{FF2B5EF4-FFF2-40B4-BE49-F238E27FC236}">
                <a16:creationId xmlns:a16="http://schemas.microsoft.com/office/drawing/2014/main" id="{059228F7-CA28-C938-2BB1-E2CEEAEDF425}"/>
              </a:ext>
            </a:extLst>
          </p:cNvPr>
          <p:cNvSpPr>
            <a:spLocks noGrp="1"/>
          </p:cNvSpPr>
          <p:nvPr>
            <p:ph type="body" sz="quarter" idx="10"/>
          </p:nvPr>
        </p:nvSpPr>
        <p:spPr>
          <a:xfrm>
            <a:off x="351693" y="1115877"/>
            <a:ext cx="5719097" cy="3893941"/>
          </a:xfrm>
        </p:spPr>
        <p:txBody>
          <a:bodyPr>
            <a:normAutofit/>
          </a:bodyPr>
          <a:lstStyle/>
          <a:p>
            <a:pPr marL="0" lvl="0" indent="0">
              <a:buNone/>
            </a:pPr>
            <a:r>
              <a:rPr lang="en-GB" b="1" dirty="0"/>
              <a:t>Key Aspects of the LECP </a:t>
            </a:r>
          </a:p>
          <a:p>
            <a:r>
              <a:rPr lang="en-IE" b="1" dirty="0"/>
              <a:t>Purpose:</a:t>
            </a:r>
            <a:br>
              <a:rPr lang="en-IE" dirty="0"/>
            </a:br>
            <a:r>
              <a:rPr lang="en-IE" dirty="0"/>
              <a:t>Sets clear objectives and actions for economic and community development, including infrastructure, employment, and quality of life improvements.</a:t>
            </a:r>
          </a:p>
          <a:p>
            <a:r>
              <a:rPr lang="en-IE" b="1" dirty="0"/>
              <a:t>Inclusivity:</a:t>
            </a:r>
            <a:br>
              <a:rPr lang="en-IE" dirty="0"/>
            </a:br>
            <a:r>
              <a:rPr lang="en-IE" dirty="0"/>
              <a:t>Developed with strong community input to ensure actions reflect local needs and aspirations.</a:t>
            </a:r>
          </a:p>
          <a:p>
            <a:r>
              <a:rPr lang="en-IE" b="1" dirty="0"/>
              <a:t>Monitoring &amp; Evaluation:</a:t>
            </a:r>
            <a:br>
              <a:rPr lang="en-IE" dirty="0"/>
            </a:br>
            <a:r>
              <a:rPr lang="en-IE" dirty="0"/>
              <a:t>Implementation overseen by the LCDC using KPIs to ensure the plan remains dynamic, accountable, and responsive to evolving conditions.</a:t>
            </a:r>
          </a:p>
        </p:txBody>
      </p:sp>
      <p:pic>
        <p:nvPicPr>
          <p:cNvPr id="4" name="Picture 3" descr="A cover of a book&#10;&#10;AI-generated content may be incorrect.">
            <a:extLst>
              <a:ext uri="{FF2B5EF4-FFF2-40B4-BE49-F238E27FC236}">
                <a16:creationId xmlns:a16="http://schemas.microsoft.com/office/drawing/2014/main" id="{B018B402-9DED-E71A-C524-0C2697DE2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920" y="1143389"/>
            <a:ext cx="2645662" cy="3866430"/>
          </a:xfrm>
          <a:prstGeom prst="rect">
            <a:avLst/>
          </a:prstGeom>
        </p:spPr>
      </p:pic>
    </p:spTree>
    <p:extLst>
      <p:ext uri="{BB962C8B-B14F-4D97-AF65-F5344CB8AC3E}">
        <p14:creationId xmlns:p14="http://schemas.microsoft.com/office/powerpoint/2010/main" val="624610493"/>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A07C1-E90D-7E85-175A-1FAB21F61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248282-2FA1-3D8D-E677-CDA2F7AF71F8}"/>
              </a:ext>
            </a:extLst>
          </p:cNvPr>
          <p:cNvSpPr>
            <a:spLocks noGrp="1"/>
          </p:cNvSpPr>
          <p:nvPr>
            <p:ph type="title"/>
          </p:nvPr>
        </p:nvSpPr>
        <p:spPr/>
        <p:txBody>
          <a:bodyPr/>
          <a:lstStyle/>
          <a:p>
            <a:r>
              <a:rPr lang="en-IE" b="1" dirty="0"/>
              <a:t>Methodology for Implementation Plan Review</a:t>
            </a:r>
          </a:p>
        </p:txBody>
      </p:sp>
      <p:pic>
        <p:nvPicPr>
          <p:cNvPr id="5" name="Picture 4" descr="A logo with blue text and green leaves&#10;&#10;AI-generated content may be incorrect.">
            <a:extLst>
              <a:ext uri="{FF2B5EF4-FFF2-40B4-BE49-F238E27FC236}">
                <a16:creationId xmlns:a16="http://schemas.microsoft.com/office/drawing/2014/main" id="{21A387EC-854D-112F-1678-1035038EF1A4}"/>
              </a:ext>
            </a:extLst>
          </p:cNvPr>
          <p:cNvPicPr>
            <a:picLocks noChangeAspect="1"/>
          </p:cNvPicPr>
          <p:nvPr/>
        </p:nvPicPr>
        <p:blipFill>
          <a:blip r:embed="rId2"/>
          <a:stretch>
            <a:fillRect/>
          </a:stretch>
        </p:blipFill>
        <p:spPr>
          <a:xfrm>
            <a:off x="6887594" y="4495801"/>
            <a:ext cx="694252" cy="443344"/>
          </a:xfrm>
          <a:prstGeom prst="rect">
            <a:avLst/>
          </a:prstGeom>
        </p:spPr>
      </p:pic>
      <p:sp>
        <p:nvSpPr>
          <p:cNvPr id="4" name="Text Placeholder 2">
            <a:extLst>
              <a:ext uri="{FF2B5EF4-FFF2-40B4-BE49-F238E27FC236}">
                <a16:creationId xmlns:a16="http://schemas.microsoft.com/office/drawing/2014/main" id="{8CCAF3C1-ADF2-6070-EAF0-29564CE00FBC}"/>
              </a:ext>
            </a:extLst>
          </p:cNvPr>
          <p:cNvSpPr>
            <a:spLocks noGrp="1"/>
          </p:cNvSpPr>
          <p:nvPr>
            <p:ph type="body" sz="quarter" idx="10"/>
          </p:nvPr>
        </p:nvSpPr>
        <p:spPr>
          <a:xfrm>
            <a:off x="351694" y="1015999"/>
            <a:ext cx="8217342" cy="4065508"/>
          </a:xfrm>
        </p:spPr>
        <p:txBody>
          <a:bodyPr>
            <a:normAutofit/>
          </a:bodyPr>
          <a:lstStyle/>
          <a:p>
            <a:pPr marL="0" indent="0">
              <a:buNone/>
            </a:pPr>
            <a:r>
              <a:rPr lang="en-GB" b="1" dirty="0"/>
              <a:t>Community Feedback</a:t>
            </a:r>
          </a:p>
          <a:p>
            <a:r>
              <a:rPr lang="en-IE" dirty="0"/>
              <a:t>A short public survey was circulated through the PPN, Older People’s Council, Comhairle na nÓg, and the Council’s social media channels. </a:t>
            </a:r>
          </a:p>
          <a:p>
            <a:pPr lvl="1"/>
            <a:r>
              <a:rPr lang="en-IE" dirty="0"/>
              <a:t>Survey aimed to capture community views on local needs, service gaps, and emerging challenges.</a:t>
            </a:r>
          </a:p>
          <a:p>
            <a:pPr lvl="1"/>
            <a:r>
              <a:rPr lang="en-IE" dirty="0"/>
              <a:t>Respondents provided information on their area, group involvement, familiarity with the LECP, and participation in LECP actions.</a:t>
            </a:r>
          </a:p>
          <a:p>
            <a:pPr lvl="1"/>
            <a:r>
              <a:rPr lang="en-IE" dirty="0"/>
              <a:t>Feedback covered priority needs, underserved groups, required supports/services, and accessibility of existing services.</a:t>
            </a:r>
          </a:p>
          <a:p>
            <a:pPr lvl="1"/>
            <a:r>
              <a:rPr lang="en-IE" dirty="0"/>
              <a:t>Participants also rated progress under the six LECP High‑Level Goals.</a:t>
            </a:r>
          </a:p>
          <a:p>
            <a:pPr lvl="1"/>
            <a:r>
              <a:rPr lang="en-IE" dirty="0"/>
              <a:t>Input gathered ensured a wide range of community perspectives informed the review and highlighted new or evolving needs for the updated implementation plan.</a:t>
            </a:r>
          </a:p>
        </p:txBody>
      </p:sp>
    </p:spTree>
    <p:extLst>
      <p:ext uri="{BB962C8B-B14F-4D97-AF65-F5344CB8AC3E}">
        <p14:creationId xmlns:p14="http://schemas.microsoft.com/office/powerpoint/2010/main" val="357464795"/>
      </p:ext>
    </p:extLst>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DBF581C-5063-13D3-3477-7A327B0357F7}"/>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p:txBody>
          <a:bodyPr/>
          <a:lstStyle/>
          <a:p>
            <a:pPr lvl="0"/>
            <a:r>
              <a:rPr lang="en-GB" b="1" dirty="0"/>
              <a:t>Community Feedback</a:t>
            </a:r>
          </a:p>
        </p:txBody>
      </p:sp>
      <p:cxnSp>
        <p:nvCxnSpPr>
          <p:cNvPr id="12" name="Straight Connector 11">
            <a:extLst>
              <a:ext uri="{FF2B5EF4-FFF2-40B4-BE49-F238E27FC236}">
                <a16:creationId xmlns:a16="http://schemas.microsoft.com/office/drawing/2014/main" id="{BA7E8EB9-78A5-D4A2-44E6-77F70D8707D9}"/>
              </a:ext>
            </a:extLst>
          </p:cNvPr>
          <p:cNvCxnSpPr>
            <a:cxnSpLocks/>
          </p:cNvCxnSpPr>
          <p:nvPr/>
        </p:nvCxnSpPr>
        <p:spPr>
          <a:xfrm>
            <a:off x="4613138" y="1032089"/>
            <a:ext cx="0" cy="3988001"/>
          </a:xfrm>
          <a:prstGeom prst="line">
            <a:avLst/>
          </a:prstGeom>
        </p:spPr>
        <p:style>
          <a:lnRef idx="2">
            <a:schemeClr val="accent2"/>
          </a:lnRef>
          <a:fillRef idx="0">
            <a:schemeClr val="accent2"/>
          </a:fillRef>
          <a:effectRef idx="1">
            <a:schemeClr val="accent2"/>
          </a:effectRef>
          <a:fontRef idx="minor">
            <a:schemeClr val="tx1"/>
          </a:fontRef>
        </p:style>
      </p:cxnSp>
      <p:pic>
        <p:nvPicPr>
          <p:cNvPr id="4" name="Picture 3">
            <a:extLst>
              <a:ext uri="{FF2B5EF4-FFF2-40B4-BE49-F238E27FC236}">
                <a16:creationId xmlns:a16="http://schemas.microsoft.com/office/drawing/2014/main" id="{71EFE83E-BB5B-DA46-5D85-D250727B6373}"/>
              </a:ext>
            </a:extLst>
          </p:cNvPr>
          <p:cNvPicPr>
            <a:picLocks noChangeAspect="1"/>
          </p:cNvPicPr>
          <p:nvPr/>
        </p:nvPicPr>
        <p:blipFill>
          <a:blip r:embed="rId3"/>
          <a:srcRect b="1353"/>
          <a:stretch>
            <a:fillRect/>
          </a:stretch>
        </p:blipFill>
        <p:spPr>
          <a:xfrm>
            <a:off x="461909" y="1024237"/>
            <a:ext cx="3830437" cy="1946359"/>
          </a:xfrm>
          <a:prstGeom prst="rect">
            <a:avLst/>
          </a:prstGeom>
        </p:spPr>
      </p:pic>
      <p:pic>
        <p:nvPicPr>
          <p:cNvPr id="9" name="Picture 8">
            <a:extLst>
              <a:ext uri="{FF2B5EF4-FFF2-40B4-BE49-F238E27FC236}">
                <a16:creationId xmlns:a16="http://schemas.microsoft.com/office/drawing/2014/main" id="{42239615-6CD2-B51F-3316-C9CF034FA486}"/>
              </a:ext>
            </a:extLst>
          </p:cNvPr>
          <p:cNvPicPr>
            <a:picLocks noChangeAspect="1"/>
          </p:cNvPicPr>
          <p:nvPr/>
        </p:nvPicPr>
        <p:blipFill>
          <a:blip r:embed="rId4"/>
          <a:srcRect t="1" b="1815"/>
          <a:stretch>
            <a:fillRect/>
          </a:stretch>
        </p:blipFill>
        <p:spPr>
          <a:xfrm>
            <a:off x="461908" y="3133459"/>
            <a:ext cx="3830429" cy="1886631"/>
          </a:xfrm>
          <a:prstGeom prst="rect">
            <a:avLst/>
          </a:prstGeom>
        </p:spPr>
      </p:pic>
      <p:pic>
        <p:nvPicPr>
          <p:cNvPr id="11" name="Picture 10">
            <a:extLst>
              <a:ext uri="{FF2B5EF4-FFF2-40B4-BE49-F238E27FC236}">
                <a16:creationId xmlns:a16="http://schemas.microsoft.com/office/drawing/2014/main" id="{4FCD6731-0053-C88C-6541-581D3A109507}"/>
              </a:ext>
            </a:extLst>
          </p:cNvPr>
          <p:cNvPicPr>
            <a:picLocks noChangeAspect="1"/>
          </p:cNvPicPr>
          <p:nvPr/>
        </p:nvPicPr>
        <p:blipFill>
          <a:blip r:embed="rId5"/>
          <a:srcRect b="7570"/>
          <a:stretch>
            <a:fillRect/>
          </a:stretch>
        </p:blipFill>
        <p:spPr>
          <a:xfrm>
            <a:off x="4765215" y="1012078"/>
            <a:ext cx="4057993" cy="1929708"/>
          </a:xfrm>
          <a:prstGeom prst="rect">
            <a:avLst/>
          </a:prstGeom>
        </p:spPr>
      </p:pic>
      <p:pic>
        <p:nvPicPr>
          <p:cNvPr id="15" name="Picture 14">
            <a:extLst>
              <a:ext uri="{FF2B5EF4-FFF2-40B4-BE49-F238E27FC236}">
                <a16:creationId xmlns:a16="http://schemas.microsoft.com/office/drawing/2014/main" id="{37FC7785-E31D-3A30-51ED-BD93C6E59C43}"/>
              </a:ext>
            </a:extLst>
          </p:cNvPr>
          <p:cNvPicPr>
            <a:picLocks noChangeAspect="1"/>
          </p:cNvPicPr>
          <p:nvPr/>
        </p:nvPicPr>
        <p:blipFill>
          <a:blip r:embed="rId6"/>
          <a:srcRect t="4099" b="8195"/>
          <a:stretch>
            <a:fillRect/>
          </a:stretch>
        </p:blipFill>
        <p:spPr>
          <a:xfrm>
            <a:off x="4754245" y="3133459"/>
            <a:ext cx="4057993" cy="1886631"/>
          </a:xfrm>
          <a:prstGeom prst="rect">
            <a:avLst/>
          </a:prstGeom>
        </p:spPr>
      </p:pic>
    </p:spTree>
    <p:extLst>
      <p:ext uri="{BB962C8B-B14F-4D97-AF65-F5344CB8AC3E}">
        <p14:creationId xmlns:p14="http://schemas.microsoft.com/office/powerpoint/2010/main" val="323631098"/>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00F3F-5A7A-52CC-C2F6-FFA99E4FCCB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94E36E88-6B8F-4858-382D-C816E0221060}"/>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CB1A460-B374-87E2-0FBF-1FB6467550B3}"/>
              </a:ext>
            </a:extLst>
          </p:cNvPr>
          <p:cNvSpPr>
            <a:spLocks noGrp="1"/>
          </p:cNvSpPr>
          <p:nvPr>
            <p:ph type="title"/>
          </p:nvPr>
        </p:nvSpPr>
        <p:spPr/>
        <p:txBody>
          <a:bodyPr/>
          <a:lstStyle/>
          <a:p>
            <a:pPr lvl="0"/>
            <a:r>
              <a:rPr lang="en-GB" b="1" dirty="0"/>
              <a:t>Community Feedback – Supports And Services Needed</a:t>
            </a:r>
          </a:p>
        </p:txBody>
      </p:sp>
      <p:sp>
        <p:nvSpPr>
          <p:cNvPr id="11" name="Text Placeholder 2">
            <a:extLst>
              <a:ext uri="{FF2B5EF4-FFF2-40B4-BE49-F238E27FC236}">
                <a16:creationId xmlns:a16="http://schemas.microsoft.com/office/drawing/2014/main" id="{B914433B-464C-811E-B0AD-6B4B7476A81B}"/>
              </a:ext>
            </a:extLst>
          </p:cNvPr>
          <p:cNvSpPr txBox="1">
            <a:spLocks/>
          </p:cNvSpPr>
          <p:nvPr/>
        </p:nvSpPr>
        <p:spPr>
          <a:xfrm>
            <a:off x="4613138" y="1022947"/>
            <a:ext cx="4261444" cy="4485642"/>
          </a:xfrm>
          <a:prstGeom prst="rect">
            <a:avLst/>
          </a:prstGeom>
        </p:spPr>
        <p:txBody>
          <a:bodyPr lIns="0" tIns="0" rIns="0" bIns="0">
            <a:noAutofit/>
          </a:bodyPr>
          <a:lstStyle>
            <a:lvl1pPr marL="202401" indent="-202401" algn="l" defTabSz="514325" rtl="0" eaLnBrk="1" latinLnBrk="0" hangingPunct="1">
              <a:lnSpc>
                <a:spcPct val="120000"/>
              </a:lnSpc>
              <a:spcBef>
                <a:spcPts val="563"/>
              </a:spcBef>
              <a:buClr>
                <a:schemeClr val="tx1"/>
              </a:buClr>
              <a:buSzPct val="75000"/>
              <a:buFontTx/>
              <a:buBlip>
                <a:blip r:embed="rId3"/>
              </a:buBlip>
              <a:tabLst/>
              <a:defRPr sz="1600" kern="1200" cap="none" baseline="0">
                <a:solidFill>
                  <a:schemeClr val="tx2"/>
                </a:solidFill>
                <a:effectLst/>
                <a:latin typeface="+mn-lt"/>
                <a:ea typeface="Corbel" charset="0"/>
                <a:cs typeface="Corbel" charset="0"/>
              </a:defRPr>
            </a:lvl1pPr>
            <a:lvl2pPr marL="434568" indent="-177400" algn="l" defTabSz="514325" rtl="0" eaLnBrk="1" latinLnBrk="0" hangingPunct="1">
              <a:lnSpc>
                <a:spcPct val="120000"/>
              </a:lnSpc>
              <a:spcBef>
                <a:spcPts val="281"/>
              </a:spcBef>
              <a:buClr>
                <a:schemeClr val="tx1"/>
              </a:buClr>
              <a:buSzPct val="75000"/>
              <a:buFontTx/>
              <a:buBlip>
                <a:blip r:embed="rId3"/>
              </a:buBlip>
              <a:tabLst/>
              <a:defRPr sz="1400" kern="1200" cap="none" baseline="0">
                <a:solidFill>
                  <a:schemeClr val="tx2"/>
                </a:solidFill>
                <a:effectLst/>
                <a:latin typeface="+mn-lt"/>
                <a:ea typeface="Corbel" charset="0"/>
                <a:cs typeface="Corbel" charset="0"/>
              </a:defRPr>
            </a:lvl2pPr>
            <a:lvl3pPr marL="642905" indent="-128582" algn="l" defTabSz="514325" rtl="0" eaLnBrk="1" latinLnBrk="0" hangingPunct="1">
              <a:lnSpc>
                <a:spcPct val="120000"/>
              </a:lnSpc>
              <a:spcBef>
                <a:spcPts val="281"/>
              </a:spcBef>
              <a:buClr>
                <a:schemeClr val="tx1"/>
              </a:buClr>
              <a:buSzPct val="75000"/>
              <a:buFontTx/>
              <a:buBlip>
                <a:blip r:embed="rId3"/>
              </a:buBlip>
              <a:defRPr sz="1300" kern="1200" cap="none" baseline="0">
                <a:solidFill>
                  <a:schemeClr val="tx2"/>
                </a:solidFill>
                <a:effectLst/>
                <a:latin typeface="+mn-lt"/>
                <a:ea typeface="Corbel" charset="0"/>
                <a:cs typeface="Corbel" charset="0"/>
              </a:defRPr>
            </a:lvl3pPr>
            <a:lvl4pPr marL="900068" indent="-128582" algn="l" defTabSz="514325" rtl="0" eaLnBrk="1" latinLnBrk="0" hangingPunct="1">
              <a:lnSpc>
                <a:spcPct val="120000"/>
              </a:lnSpc>
              <a:spcBef>
                <a:spcPts val="281"/>
              </a:spcBef>
              <a:buClr>
                <a:schemeClr val="tx1"/>
              </a:buClr>
              <a:buSzPct val="75000"/>
              <a:buFontTx/>
              <a:buBlip>
                <a:blip r:embed="rId3"/>
              </a:buBlip>
              <a:defRPr sz="1100" kern="1200" cap="none" baseline="0">
                <a:solidFill>
                  <a:schemeClr val="tx2"/>
                </a:solidFill>
                <a:effectLst/>
                <a:latin typeface="+mn-lt"/>
                <a:ea typeface="Corbel" charset="0"/>
                <a:cs typeface="Corbel" charset="0"/>
              </a:defRPr>
            </a:lvl4pPr>
            <a:lvl5pPr marL="1157230" indent="-128582" algn="l" defTabSz="514325" rtl="0" eaLnBrk="1" latinLnBrk="0" hangingPunct="1">
              <a:lnSpc>
                <a:spcPct val="120000"/>
              </a:lnSpc>
              <a:spcBef>
                <a:spcPts val="281"/>
              </a:spcBef>
              <a:buClr>
                <a:schemeClr val="tx1"/>
              </a:buClr>
              <a:buSzPct val="75000"/>
              <a:buFontTx/>
              <a:buBlip>
                <a:blip r:embed="rId3"/>
              </a:buBlip>
              <a:defRPr sz="1000" kern="1200" cap="none" baseline="0">
                <a:solidFill>
                  <a:schemeClr val="tx2"/>
                </a:solidFill>
                <a:effectLst/>
                <a:latin typeface="+mn-lt"/>
                <a:ea typeface="Corbel" charset="0"/>
                <a:cs typeface="Corbel" charset="0"/>
              </a:defRPr>
            </a:lvl5pPr>
            <a:lvl6pPr marL="1414392"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6pPr>
            <a:lvl7pPr marL="1671554"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7pPr>
            <a:lvl8pPr marL="1928717"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8pPr>
            <a:lvl9pPr marL="2185878"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9pPr>
          </a:lstStyle>
          <a:p>
            <a:r>
              <a:rPr lang="en-US" sz="1100" b="1" dirty="0"/>
              <a:t>Community, Social &amp; Youth Infrastructure: (Goal 1)</a:t>
            </a:r>
            <a:br>
              <a:rPr lang="en-US" sz="1100" dirty="0"/>
            </a:br>
            <a:r>
              <a:rPr lang="en-US" sz="1100" dirty="0"/>
              <a:t>Need for more social and meeting spaces, youth services, sports and wellbeing facilities, and central community support hubs to reduce isolation.</a:t>
            </a:r>
            <a:endParaRPr lang="en-IE" sz="1100" dirty="0"/>
          </a:p>
          <a:p>
            <a:r>
              <a:rPr lang="en-US" sz="1100" b="1" dirty="0"/>
              <a:t>Environment, Place &amp; Public Realm: (Goal 2 &amp; 6)</a:t>
            </a:r>
            <a:br>
              <a:rPr lang="en-US" sz="1100" dirty="0"/>
            </a:br>
            <a:r>
              <a:rPr lang="en-US" sz="1100" dirty="0"/>
              <a:t>Support for environmental initiatives, community amenities, improved traffic management, and greater consultation on town planning.</a:t>
            </a:r>
            <a:endParaRPr lang="en-IE" sz="1100" dirty="0"/>
          </a:p>
          <a:p>
            <a:r>
              <a:rPr lang="en-US" sz="1100" b="1" dirty="0"/>
              <a:t>Tourism &amp; Regional Development: (Goal 6)</a:t>
            </a:r>
            <a:br>
              <a:rPr lang="en-US" sz="1100" dirty="0"/>
            </a:br>
            <a:r>
              <a:rPr lang="en-US" sz="1100" dirty="0"/>
              <a:t>Opportunities to better coordinate tourism assets across the wider region, supported by appropriate transport and infrastructure.</a:t>
            </a:r>
          </a:p>
          <a:p>
            <a:pPr marL="0" indent="0">
              <a:buNone/>
            </a:pPr>
            <a:r>
              <a:rPr lang="en-IE" sz="1100" dirty="0"/>
              <a:t>       Concerns about town centres becoming overly alcohol‑focused.</a:t>
            </a:r>
            <a:endParaRPr lang="en-US" sz="1100" dirty="0"/>
          </a:p>
          <a:p>
            <a:r>
              <a:rPr lang="en-IE" sz="1100" b="1" dirty="0"/>
              <a:t>Climate Action &amp; Environmental Resilience (Goal 2)</a:t>
            </a:r>
          </a:p>
          <a:p>
            <a:pPr marL="257168" lvl="1" indent="0">
              <a:buNone/>
            </a:pPr>
            <a:r>
              <a:rPr lang="en-IE" sz="1100" dirty="0"/>
              <a:t>Local climate action workshops and practical guidance for communities</a:t>
            </a:r>
            <a:r>
              <a:rPr lang="en-IE" sz="1200" dirty="0"/>
              <a:t>.</a:t>
            </a:r>
          </a:p>
        </p:txBody>
      </p:sp>
      <p:sp>
        <p:nvSpPr>
          <p:cNvPr id="12" name="Text Placeholder 2">
            <a:extLst>
              <a:ext uri="{FF2B5EF4-FFF2-40B4-BE49-F238E27FC236}">
                <a16:creationId xmlns:a16="http://schemas.microsoft.com/office/drawing/2014/main" id="{B542904E-1D1B-A70E-409F-A74BA9EE1CE5}"/>
              </a:ext>
            </a:extLst>
          </p:cNvPr>
          <p:cNvSpPr txBox="1">
            <a:spLocks/>
          </p:cNvSpPr>
          <p:nvPr/>
        </p:nvSpPr>
        <p:spPr>
          <a:xfrm>
            <a:off x="230849" y="967528"/>
            <a:ext cx="4231149" cy="4485643"/>
          </a:xfrm>
          <a:prstGeom prst="rect">
            <a:avLst/>
          </a:prstGeom>
        </p:spPr>
        <p:txBody>
          <a:bodyPr lIns="0" tIns="0" rIns="0" bIns="0">
            <a:normAutofit/>
          </a:bodyPr>
          <a:lstStyle>
            <a:lvl1pPr marL="202401" indent="-202401" algn="l" defTabSz="514325" rtl="0" eaLnBrk="1" latinLnBrk="0" hangingPunct="1">
              <a:lnSpc>
                <a:spcPct val="120000"/>
              </a:lnSpc>
              <a:spcBef>
                <a:spcPts val="563"/>
              </a:spcBef>
              <a:buClr>
                <a:schemeClr val="tx1"/>
              </a:buClr>
              <a:buSzPct val="75000"/>
              <a:buFontTx/>
              <a:buBlip>
                <a:blip r:embed="rId3"/>
              </a:buBlip>
              <a:tabLst/>
              <a:defRPr sz="1600" kern="1200" cap="none" baseline="0">
                <a:solidFill>
                  <a:schemeClr val="tx2"/>
                </a:solidFill>
                <a:effectLst/>
                <a:latin typeface="+mn-lt"/>
                <a:ea typeface="Corbel" charset="0"/>
                <a:cs typeface="Corbel" charset="0"/>
              </a:defRPr>
            </a:lvl1pPr>
            <a:lvl2pPr marL="434568" indent="-177400" algn="l" defTabSz="514325" rtl="0" eaLnBrk="1" latinLnBrk="0" hangingPunct="1">
              <a:lnSpc>
                <a:spcPct val="120000"/>
              </a:lnSpc>
              <a:spcBef>
                <a:spcPts val="281"/>
              </a:spcBef>
              <a:buClr>
                <a:schemeClr val="tx1"/>
              </a:buClr>
              <a:buSzPct val="75000"/>
              <a:buFontTx/>
              <a:buBlip>
                <a:blip r:embed="rId3"/>
              </a:buBlip>
              <a:tabLst/>
              <a:defRPr sz="1400" kern="1200" cap="none" baseline="0">
                <a:solidFill>
                  <a:schemeClr val="tx2"/>
                </a:solidFill>
                <a:effectLst/>
                <a:latin typeface="+mn-lt"/>
                <a:ea typeface="Corbel" charset="0"/>
                <a:cs typeface="Corbel" charset="0"/>
              </a:defRPr>
            </a:lvl2pPr>
            <a:lvl3pPr marL="642905" indent="-128582" algn="l" defTabSz="514325" rtl="0" eaLnBrk="1" latinLnBrk="0" hangingPunct="1">
              <a:lnSpc>
                <a:spcPct val="120000"/>
              </a:lnSpc>
              <a:spcBef>
                <a:spcPts val="281"/>
              </a:spcBef>
              <a:buClr>
                <a:schemeClr val="tx1"/>
              </a:buClr>
              <a:buSzPct val="75000"/>
              <a:buFontTx/>
              <a:buBlip>
                <a:blip r:embed="rId3"/>
              </a:buBlip>
              <a:defRPr sz="1300" kern="1200" cap="none" baseline="0">
                <a:solidFill>
                  <a:schemeClr val="tx2"/>
                </a:solidFill>
                <a:effectLst/>
                <a:latin typeface="+mn-lt"/>
                <a:ea typeface="Corbel" charset="0"/>
                <a:cs typeface="Corbel" charset="0"/>
              </a:defRPr>
            </a:lvl3pPr>
            <a:lvl4pPr marL="900068" indent="-128582" algn="l" defTabSz="514325" rtl="0" eaLnBrk="1" latinLnBrk="0" hangingPunct="1">
              <a:lnSpc>
                <a:spcPct val="120000"/>
              </a:lnSpc>
              <a:spcBef>
                <a:spcPts val="281"/>
              </a:spcBef>
              <a:buClr>
                <a:schemeClr val="tx1"/>
              </a:buClr>
              <a:buSzPct val="75000"/>
              <a:buFontTx/>
              <a:buBlip>
                <a:blip r:embed="rId3"/>
              </a:buBlip>
              <a:defRPr sz="1100" kern="1200" cap="none" baseline="0">
                <a:solidFill>
                  <a:schemeClr val="tx2"/>
                </a:solidFill>
                <a:effectLst/>
                <a:latin typeface="+mn-lt"/>
                <a:ea typeface="Corbel" charset="0"/>
                <a:cs typeface="Corbel" charset="0"/>
              </a:defRPr>
            </a:lvl4pPr>
            <a:lvl5pPr marL="1157230" indent="-128582" algn="l" defTabSz="514325" rtl="0" eaLnBrk="1" latinLnBrk="0" hangingPunct="1">
              <a:lnSpc>
                <a:spcPct val="120000"/>
              </a:lnSpc>
              <a:spcBef>
                <a:spcPts val="281"/>
              </a:spcBef>
              <a:buClr>
                <a:schemeClr val="tx1"/>
              </a:buClr>
              <a:buSzPct val="75000"/>
              <a:buFontTx/>
              <a:buBlip>
                <a:blip r:embed="rId3"/>
              </a:buBlip>
              <a:defRPr sz="1000" kern="1200" cap="none" baseline="0">
                <a:solidFill>
                  <a:schemeClr val="tx2"/>
                </a:solidFill>
                <a:effectLst/>
                <a:latin typeface="+mn-lt"/>
                <a:ea typeface="Corbel" charset="0"/>
                <a:cs typeface="Corbel" charset="0"/>
              </a:defRPr>
            </a:lvl5pPr>
            <a:lvl6pPr marL="1414392"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6pPr>
            <a:lvl7pPr marL="1671554"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7pPr>
            <a:lvl8pPr marL="1928717"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8pPr>
            <a:lvl9pPr marL="2185878"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9pPr>
          </a:lstStyle>
          <a:p>
            <a:r>
              <a:rPr lang="en-US" sz="1100" b="1" dirty="0"/>
              <a:t>Housing: (Goal 3)</a:t>
            </a:r>
            <a:br>
              <a:rPr lang="en-US" sz="1100" dirty="0"/>
            </a:br>
            <a:r>
              <a:rPr lang="en-US" sz="1100" dirty="0"/>
              <a:t>Strong demand for more affordable and appropriate housing, including social housing, smaller units, options for older people and young adults, tackling dereliction, and enabling rural housing delivery.</a:t>
            </a:r>
            <a:endParaRPr lang="en-IE" sz="1100" dirty="0"/>
          </a:p>
          <a:p>
            <a:r>
              <a:rPr lang="en-US" sz="1100" b="1" dirty="0"/>
              <a:t>Transport &amp; Connectivity: (Goal 1)</a:t>
            </a:r>
            <a:br>
              <a:rPr lang="en-US" sz="1100" dirty="0"/>
            </a:br>
            <a:r>
              <a:rPr lang="en-US" sz="1100" dirty="0"/>
              <a:t>Need for more frequent, reliable and accessible public transport, improved Local Link and feeder services, better bus routes and schedules, and stronger connections to key towns and services.</a:t>
            </a:r>
            <a:endParaRPr lang="en-IE" sz="1100" dirty="0"/>
          </a:p>
          <a:p>
            <a:r>
              <a:rPr lang="en-US" sz="1100" b="1" dirty="0"/>
              <a:t>Mental Health &amp; Wellbeing: (Goal 1)</a:t>
            </a:r>
            <a:br>
              <a:rPr lang="en-US" sz="1100" dirty="0"/>
            </a:br>
            <a:r>
              <a:rPr lang="en-US" sz="1100" dirty="0"/>
              <a:t>Calls for quicker access to mental health supports, early intervention for young people, local and out‑of‑hours services, and community‑based wellbeing and addiction supports.</a:t>
            </a:r>
          </a:p>
          <a:p>
            <a:r>
              <a:rPr lang="en-US" sz="1100" b="1" dirty="0"/>
              <a:t>Childcare &amp; Family Supports: (Goal 1)</a:t>
            </a:r>
            <a:br>
              <a:rPr lang="en-US" sz="1100" dirty="0"/>
            </a:br>
            <a:r>
              <a:rPr lang="en-US" sz="1100" dirty="0"/>
              <a:t>Need for additional childcare facilities, adequate homecare provision, and better family support services.</a:t>
            </a:r>
            <a:endParaRPr lang="en-IE" sz="1100" dirty="0"/>
          </a:p>
          <a:p>
            <a:r>
              <a:rPr lang="en-US" sz="1100" b="1" dirty="0"/>
              <a:t>Employment, Skills &amp; Economy: (Goal 5)</a:t>
            </a:r>
            <a:br>
              <a:rPr lang="en-US" sz="1100" dirty="0"/>
            </a:br>
            <a:r>
              <a:rPr lang="en-US" sz="1100" dirty="0"/>
              <a:t>Demand for local employment opportunities, upskilling and training, business supports, and improved access to work and education.</a:t>
            </a:r>
            <a:endParaRPr lang="en-IE" sz="1100" dirty="0"/>
          </a:p>
        </p:txBody>
      </p:sp>
      <p:cxnSp>
        <p:nvCxnSpPr>
          <p:cNvPr id="14" name="Straight Connector 13">
            <a:extLst>
              <a:ext uri="{FF2B5EF4-FFF2-40B4-BE49-F238E27FC236}">
                <a16:creationId xmlns:a16="http://schemas.microsoft.com/office/drawing/2014/main" id="{CE461057-1264-4C2A-A7B9-1DCF0722DAE5}"/>
              </a:ext>
            </a:extLst>
          </p:cNvPr>
          <p:cNvCxnSpPr>
            <a:cxnSpLocks/>
          </p:cNvCxnSpPr>
          <p:nvPr/>
        </p:nvCxnSpPr>
        <p:spPr>
          <a:xfrm>
            <a:off x="4516715" y="967529"/>
            <a:ext cx="0" cy="369805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65055392"/>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1E3B8-B9D0-FDE5-C8BE-38CC0B1D722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0CBFCF9-531A-0717-D1A5-D88641B09DFF}"/>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8734D5A-B5C6-5EE7-F6DD-8D36CC0EA0A4}"/>
              </a:ext>
            </a:extLst>
          </p:cNvPr>
          <p:cNvSpPr>
            <a:spLocks noGrp="1"/>
          </p:cNvSpPr>
          <p:nvPr>
            <p:ph type="title"/>
          </p:nvPr>
        </p:nvSpPr>
        <p:spPr/>
        <p:txBody>
          <a:bodyPr/>
          <a:lstStyle/>
          <a:p>
            <a:pPr lvl="0"/>
            <a:r>
              <a:rPr lang="en-GB" b="1" dirty="0"/>
              <a:t>Community Feedback – Recommendations </a:t>
            </a:r>
          </a:p>
        </p:txBody>
      </p:sp>
      <p:sp>
        <p:nvSpPr>
          <p:cNvPr id="12" name="Text Placeholder 2">
            <a:extLst>
              <a:ext uri="{FF2B5EF4-FFF2-40B4-BE49-F238E27FC236}">
                <a16:creationId xmlns:a16="http://schemas.microsoft.com/office/drawing/2014/main" id="{FD81BF23-EA40-6169-493B-57CA926608AE}"/>
              </a:ext>
            </a:extLst>
          </p:cNvPr>
          <p:cNvSpPr txBox="1">
            <a:spLocks/>
          </p:cNvSpPr>
          <p:nvPr/>
        </p:nvSpPr>
        <p:spPr>
          <a:xfrm>
            <a:off x="151141" y="1077478"/>
            <a:ext cx="4217982" cy="3751470"/>
          </a:xfrm>
          <a:prstGeom prst="rect">
            <a:avLst/>
          </a:prstGeom>
        </p:spPr>
        <p:txBody>
          <a:bodyPr lIns="0" tIns="0" rIns="0" bIns="0">
            <a:normAutofit fontScale="92500" lnSpcReduction="10000"/>
          </a:bodyPr>
          <a:lstStyle>
            <a:lvl1pPr marL="202401" indent="-202401" algn="l" defTabSz="514325" rtl="0" eaLnBrk="1" latinLnBrk="0" hangingPunct="1">
              <a:lnSpc>
                <a:spcPct val="120000"/>
              </a:lnSpc>
              <a:spcBef>
                <a:spcPts val="563"/>
              </a:spcBef>
              <a:buClr>
                <a:schemeClr val="tx1"/>
              </a:buClr>
              <a:buSzPct val="75000"/>
              <a:buFontTx/>
              <a:buBlip>
                <a:blip r:embed="rId4"/>
              </a:buBlip>
              <a:tabLst/>
              <a:defRPr sz="1600" kern="1200" cap="none" baseline="0">
                <a:solidFill>
                  <a:schemeClr val="tx2"/>
                </a:solidFill>
                <a:effectLst/>
                <a:latin typeface="+mn-lt"/>
                <a:ea typeface="Corbel" charset="0"/>
                <a:cs typeface="Corbel" charset="0"/>
              </a:defRPr>
            </a:lvl1pPr>
            <a:lvl2pPr marL="434568" indent="-177400" algn="l" defTabSz="514325" rtl="0" eaLnBrk="1" latinLnBrk="0" hangingPunct="1">
              <a:lnSpc>
                <a:spcPct val="120000"/>
              </a:lnSpc>
              <a:spcBef>
                <a:spcPts val="281"/>
              </a:spcBef>
              <a:buClr>
                <a:schemeClr val="tx1"/>
              </a:buClr>
              <a:buSzPct val="75000"/>
              <a:buFontTx/>
              <a:buBlip>
                <a:blip r:embed="rId4"/>
              </a:buBlip>
              <a:tabLst/>
              <a:defRPr sz="1400" kern="1200" cap="none" baseline="0">
                <a:solidFill>
                  <a:schemeClr val="tx2"/>
                </a:solidFill>
                <a:effectLst/>
                <a:latin typeface="+mn-lt"/>
                <a:ea typeface="Corbel" charset="0"/>
                <a:cs typeface="Corbel" charset="0"/>
              </a:defRPr>
            </a:lvl2pPr>
            <a:lvl3pPr marL="642905" indent="-128582" algn="l" defTabSz="514325" rtl="0" eaLnBrk="1" latinLnBrk="0" hangingPunct="1">
              <a:lnSpc>
                <a:spcPct val="120000"/>
              </a:lnSpc>
              <a:spcBef>
                <a:spcPts val="281"/>
              </a:spcBef>
              <a:buClr>
                <a:schemeClr val="tx1"/>
              </a:buClr>
              <a:buSzPct val="75000"/>
              <a:buFontTx/>
              <a:buBlip>
                <a:blip r:embed="rId4"/>
              </a:buBlip>
              <a:defRPr sz="1300" kern="1200" cap="none" baseline="0">
                <a:solidFill>
                  <a:schemeClr val="tx2"/>
                </a:solidFill>
                <a:effectLst/>
                <a:latin typeface="+mn-lt"/>
                <a:ea typeface="Corbel" charset="0"/>
                <a:cs typeface="Corbel" charset="0"/>
              </a:defRPr>
            </a:lvl3pPr>
            <a:lvl4pPr marL="900068" indent="-128582" algn="l" defTabSz="514325" rtl="0" eaLnBrk="1" latinLnBrk="0" hangingPunct="1">
              <a:lnSpc>
                <a:spcPct val="120000"/>
              </a:lnSpc>
              <a:spcBef>
                <a:spcPts val="281"/>
              </a:spcBef>
              <a:buClr>
                <a:schemeClr val="tx1"/>
              </a:buClr>
              <a:buSzPct val="75000"/>
              <a:buFontTx/>
              <a:buBlip>
                <a:blip r:embed="rId4"/>
              </a:buBlip>
              <a:defRPr sz="1100" kern="1200" cap="none" baseline="0">
                <a:solidFill>
                  <a:schemeClr val="tx2"/>
                </a:solidFill>
                <a:effectLst/>
                <a:latin typeface="+mn-lt"/>
                <a:ea typeface="Corbel" charset="0"/>
                <a:cs typeface="Corbel" charset="0"/>
              </a:defRPr>
            </a:lvl4pPr>
            <a:lvl5pPr marL="1157230" indent="-128582" algn="l" defTabSz="514325" rtl="0" eaLnBrk="1" latinLnBrk="0" hangingPunct="1">
              <a:lnSpc>
                <a:spcPct val="120000"/>
              </a:lnSpc>
              <a:spcBef>
                <a:spcPts val="281"/>
              </a:spcBef>
              <a:buClr>
                <a:schemeClr val="tx1"/>
              </a:buClr>
              <a:buSzPct val="75000"/>
              <a:buFontTx/>
              <a:buBlip>
                <a:blip r:embed="rId4"/>
              </a:buBlip>
              <a:defRPr sz="1000" kern="1200" cap="none" baseline="0">
                <a:solidFill>
                  <a:schemeClr val="tx2"/>
                </a:solidFill>
                <a:effectLst/>
                <a:latin typeface="+mn-lt"/>
                <a:ea typeface="Corbel" charset="0"/>
                <a:cs typeface="Corbel" charset="0"/>
              </a:defRPr>
            </a:lvl5pPr>
            <a:lvl6pPr marL="1414392"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6pPr>
            <a:lvl7pPr marL="1671554"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7pPr>
            <a:lvl8pPr marL="1928717"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8pPr>
            <a:lvl9pPr marL="2185878" indent="-128582" algn="l" defTabSz="514325" rtl="0" eaLnBrk="1" latinLnBrk="0" hangingPunct="1">
              <a:lnSpc>
                <a:spcPct val="120000"/>
              </a:lnSpc>
              <a:spcBef>
                <a:spcPts val="281"/>
              </a:spcBef>
              <a:buClr>
                <a:schemeClr val="tx1"/>
              </a:buClr>
              <a:buFont typeface="Arial" panose="020B0604020202020204" pitchFamily="34" charset="0"/>
              <a:buChar char="•"/>
              <a:defRPr sz="788" kern="1200" cap="all" baseline="0">
                <a:solidFill>
                  <a:schemeClr val="tx1"/>
                </a:solidFill>
                <a:effectLst/>
                <a:latin typeface="+mn-lt"/>
                <a:ea typeface="+mn-ea"/>
                <a:cs typeface="+mn-cs"/>
              </a:defRPr>
            </a:lvl9pPr>
          </a:lstStyle>
          <a:p>
            <a:r>
              <a:rPr lang="en-IE" b="1" dirty="0"/>
              <a:t>Housing &amp; Dereliction (Goal 3)</a:t>
            </a:r>
            <a:endParaRPr lang="en-IE" dirty="0"/>
          </a:p>
          <a:p>
            <a:pPr lvl="1"/>
            <a:r>
              <a:rPr lang="en-IE" dirty="0"/>
              <a:t>Need for dedicated housing resources to support delivery and tenant engagement. </a:t>
            </a:r>
          </a:p>
          <a:p>
            <a:r>
              <a:rPr lang="en-IE" b="1" dirty="0"/>
              <a:t>Community Infrastructure, Inclusion &amp; Social Connection (Goal 1)</a:t>
            </a:r>
            <a:endParaRPr lang="en-IE" dirty="0"/>
          </a:p>
          <a:p>
            <a:pPr lvl="1"/>
            <a:r>
              <a:rPr lang="en-IE" dirty="0"/>
              <a:t>Need for supports specifically for bereavement, community safety and drug‑related issues.</a:t>
            </a:r>
          </a:p>
          <a:p>
            <a:pPr lvl="1"/>
            <a:r>
              <a:rPr lang="en-IE" dirty="0"/>
              <a:t>Strong emphasis on integration and disability inclusion in service delivery.</a:t>
            </a:r>
          </a:p>
          <a:p>
            <a:r>
              <a:rPr lang="en-IE" b="1" dirty="0"/>
              <a:t>Youth, Children &amp; Families (Goal 1)</a:t>
            </a:r>
            <a:endParaRPr lang="en-IE" dirty="0"/>
          </a:p>
          <a:p>
            <a:pPr lvl="1"/>
            <a:r>
              <a:rPr lang="en-IE" dirty="0"/>
              <a:t>Structured activities required aimed at preventing antisocial behaviour.</a:t>
            </a:r>
          </a:p>
          <a:p>
            <a:pPr lvl="1"/>
            <a:r>
              <a:rPr lang="en-IE" dirty="0"/>
              <a:t>Mental health supports required specifically targeted at children and young people.</a:t>
            </a:r>
          </a:p>
        </p:txBody>
      </p:sp>
      <p:cxnSp>
        <p:nvCxnSpPr>
          <p:cNvPr id="14" name="Straight Connector 13">
            <a:extLst>
              <a:ext uri="{FF2B5EF4-FFF2-40B4-BE49-F238E27FC236}">
                <a16:creationId xmlns:a16="http://schemas.microsoft.com/office/drawing/2014/main" id="{98A71BA7-D343-E61A-A47C-FD694693EB88}"/>
              </a:ext>
            </a:extLst>
          </p:cNvPr>
          <p:cNvCxnSpPr>
            <a:cxnSpLocks/>
          </p:cNvCxnSpPr>
          <p:nvPr/>
        </p:nvCxnSpPr>
        <p:spPr>
          <a:xfrm>
            <a:off x="4403182" y="1239630"/>
            <a:ext cx="23735" cy="3751470"/>
          </a:xfrm>
          <a:prstGeom prst="line">
            <a:avLst/>
          </a:prstGeom>
        </p:spPr>
        <p:style>
          <a:lnRef idx="2">
            <a:schemeClr val="accent2"/>
          </a:lnRef>
          <a:fillRef idx="0">
            <a:schemeClr val="accent2"/>
          </a:fillRef>
          <a:effectRef idx="1">
            <a:schemeClr val="accent2"/>
          </a:effectRef>
          <a:fontRef idx="minor">
            <a:schemeClr val="tx1"/>
          </a:fontRef>
        </p:style>
      </p:cxnSp>
      <p:sp>
        <p:nvSpPr>
          <p:cNvPr id="4" name="Text Placeholder 2">
            <a:extLst>
              <a:ext uri="{FF2B5EF4-FFF2-40B4-BE49-F238E27FC236}">
                <a16:creationId xmlns:a16="http://schemas.microsoft.com/office/drawing/2014/main" id="{1F4D3996-CA77-471D-647E-6C76CA322F21}"/>
              </a:ext>
            </a:extLst>
          </p:cNvPr>
          <p:cNvSpPr txBox="1">
            <a:spLocks/>
          </p:cNvSpPr>
          <p:nvPr/>
        </p:nvSpPr>
        <p:spPr>
          <a:xfrm>
            <a:off x="4541872" y="1077478"/>
            <a:ext cx="4332710" cy="4066022"/>
          </a:xfrm>
          <a:prstGeom prst="rect">
            <a:avLst/>
          </a:prstGeom>
        </p:spPr>
        <p:txBody>
          <a:bodyPr lIns="0" tIns="0" rIns="0" bIns="0">
            <a:normAutofit/>
          </a:bodyPr>
          <a:lstStyle>
            <a:defPPr>
              <a:defRPr lang="en-US"/>
            </a:defPPr>
            <a:lvl1pPr marL="202401" indent="-202401" defTabSz="514325">
              <a:lnSpc>
                <a:spcPct val="120000"/>
              </a:lnSpc>
              <a:spcBef>
                <a:spcPts val="563"/>
              </a:spcBef>
              <a:buClr>
                <a:schemeClr val="tx1"/>
              </a:buClr>
              <a:buSzPct val="75000"/>
              <a:buFontTx/>
              <a:buBlip>
                <a:blip r:embed="rId4"/>
              </a:buBlip>
              <a:tabLst/>
              <a:defRPr sz="1600" b="1" cap="none" baseline="0">
                <a:solidFill>
                  <a:schemeClr val="tx2"/>
                </a:solidFill>
                <a:effectLst/>
                <a:ea typeface="Corbel" charset="0"/>
                <a:cs typeface="Corbel" charset="0"/>
              </a:defRPr>
            </a:lvl1pPr>
            <a:lvl2pPr marL="434568" lvl="1" indent="-177400" defTabSz="514325">
              <a:lnSpc>
                <a:spcPct val="120000"/>
              </a:lnSpc>
              <a:spcBef>
                <a:spcPts val="281"/>
              </a:spcBef>
              <a:buClr>
                <a:schemeClr val="tx1"/>
              </a:buClr>
              <a:buSzPct val="75000"/>
              <a:buFontTx/>
              <a:buBlip>
                <a:blip r:embed="rId4"/>
              </a:buBlip>
              <a:tabLst/>
              <a:defRPr sz="1400" cap="none" baseline="0">
                <a:solidFill>
                  <a:schemeClr val="tx2"/>
                </a:solidFill>
                <a:effectLst/>
                <a:ea typeface="Corbel" charset="0"/>
                <a:cs typeface="Corbel" charset="0"/>
              </a:defRPr>
            </a:lvl2pPr>
            <a:lvl3pPr marL="642905" indent="-128582" defTabSz="514325">
              <a:lnSpc>
                <a:spcPct val="120000"/>
              </a:lnSpc>
              <a:spcBef>
                <a:spcPts val="281"/>
              </a:spcBef>
              <a:buClr>
                <a:schemeClr val="tx1"/>
              </a:buClr>
              <a:buSzPct val="75000"/>
              <a:buFontTx/>
              <a:buBlip>
                <a:blip r:embed="rId4"/>
              </a:buBlip>
              <a:defRPr sz="1300" cap="none" baseline="0">
                <a:solidFill>
                  <a:schemeClr val="tx2"/>
                </a:solidFill>
                <a:effectLst/>
                <a:ea typeface="Corbel" charset="0"/>
                <a:cs typeface="Corbel" charset="0"/>
              </a:defRPr>
            </a:lvl3pPr>
            <a:lvl4pPr marL="900068" indent="-128582" defTabSz="514325">
              <a:lnSpc>
                <a:spcPct val="120000"/>
              </a:lnSpc>
              <a:spcBef>
                <a:spcPts val="281"/>
              </a:spcBef>
              <a:buClr>
                <a:schemeClr val="tx1"/>
              </a:buClr>
              <a:buSzPct val="75000"/>
              <a:buFontTx/>
              <a:buBlip>
                <a:blip r:embed="rId4"/>
              </a:buBlip>
              <a:defRPr sz="1100" cap="none" baseline="0">
                <a:solidFill>
                  <a:schemeClr val="tx2"/>
                </a:solidFill>
                <a:effectLst/>
                <a:ea typeface="Corbel" charset="0"/>
                <a:cs typeface="Corbel" charset="0"/>
              </a:defRPr>
            </a:lvl4pPr>
            <a:lvl5pPr marL="1157230" indent="-128582" defTabSz="514325">
              <a:lnSpc>
                <a:spcPct val="120000"/>
              </a:lnSpc>
              <a:spcBef>
                <a:spcPts val="281"/>
              </a:spcBef>
              <a:buClr>
                <a:schemeClr val="tx1"/>
              </a:buClr>
              <a:buSzPct val="75000"/>
              <a:buFontTx/>
              <a:buBlip>
                <a:blip r:embed="rId4"/>
              </a:buBlip>
              <a:defRPr sz="1000" cap="none" baseline="0">
                <a:solidFill>
                  <a:schemeClr val="tx2"/>
                </a:solidFill>
                <a:effectLst/>
                <a:ea typeface="Corbel" charset="0"/>
                <a:cs typeface="Corbel" charset="0"/>
              </a:defRPr>
            </a:lvl5pPr>
            <a:lvl6pPr marL="1414392" indent="-128582" defTabSz="514325">
              <a:lnSpc>
                <a:spcPct val="120000"/>
              </a:lnSpc>
              <a:spcBef>
                <a:spcPts val="281"/>
              </a:spcBef>
              <a:buClr>
                <a:schemeClr val="tx1"/>
              </a:buClr>
              <a:buFont typeface="Arial" panose="020B0604020202020204" pitchFamily="34" charset="0"/>
              <a:buChar char="•"/>
              <a:defRPr sz="788" cap="all" baseline="0">
                <a:effectLst/>
              </a:defRPr>
            </a:lvl6pPr>
            <a:lvl7pPr marL="1671554" indent="-128582" defTabSz="514325">
              <a:lnSpc>
                <a:spcPct val="120000"/>
              </a:lnSpc>
              <a:spcBef>
                <a:spcPts val="281"/>
              </a:spcBef>
              <a:buClr>
                <a:schemeClr val="tx1"/>
              </a:buClr>
              <a:buFont typeface="Arial" panose="020B0604020202020204" pitchFamily="34" charset="0"/>
              <a:buChar char="•"/>
              <a:defRPr sz="788" cap="all" baseline="0">
                <a:effectLst/>
              </a:defRPr>
            </a:lvl7pPr>
            <a:lvl8pPr marL="1928717" indent="-128582" defTabSz="514325">
              <a:lnSpc>
                <a:spcPct val="120000"/>
              </a:lnSpc>
              <a:spcBef>
                <a:spcPts val="281"/>
              </a:spcBef>
              <a:buClr>
                <a:schemeClr val="tx1"/>
              </a:buClr>
              <a:buFont typeface="Arial" panose="020B0604020202020204" pitchFamily="34" charset="0"/>
              <a:buChar char="•"/>
              <a:defRPr sz="788" cap="all" baseline="0">
                <a:effectLst/>
              </a:defRPr>
            </a:lvl8pPr>
            <a:lvl9pPr marL="2185878" indent="-128582" defTabSz="514325">
              <a:lnSpc>
                <a:spcPct val="120000"/>
              </a:lnSpc>
              <a:spcBef>
                <a:spcPts val="281"/>
              </a:spcBef>
              <a:buClr>
                <a:schemeClr val="tx1"/>
              </a:buClr>
              <a:buFont typeface="Arial" panose="020B0604020202020204" pitchFamily="34" charset="0"/>
              <a:buChar char="•"/>
              <a:defRPr sz="788" cap="all" baseline="0">
                <a:effectLst/>
              </a:defRPr>
            </a:lvl9pPr>
          </a:lstStyle>
          <a:p>
            <a:r>
              <a:rPr lang="en-IE" dirty="0"/>
              <a:t>Economy, Employment &amp; Business Supports (Goal 5)</a:t>
            </a:r>
          </a:p>
          <a:p>
            <a:pPr lvl="1"/>
            <a:r>
              <a:rPr lang="en-IE" dirty="0"/>
              <a:t>Need for clearer, more regular communication on business grants, supports and business networking opportunities.</a:t>
            </a:r>
          </a:p>
          <a:p>
            <a:r>
              <a:rPr lang="en-IE" dirty="0"/>
              <a:t>Tourism, Place &amp; Quality of Life (Goal 6)</a:t>
            </a:r>
          </a:p>
          <a:p>
            <a:pPr lvl="1"/>
            <a:r>
              <a:rPr lang="en-IE" dirty="0"/>
              <a:t>Calls to reopen local amenities and hotels for community use.</a:t>
            </a:r>
          </a:p>
          <a:p>
            <a:r>
              <a:rPr lang="en-IE" dirty="0"/>
              <a:t>Governance, Awareness &amp; Delivery of the LECP</a:t>
            </a:r>
          </a:p>
          <a:p>
            <a:pPr lvl="1"/>
            <a:r>
              <a:rPr lang="en-IE" dirty="0"/>
              <a:t>Need for better public awareness of the LECP outside Local Authority and PPN structures.</a:t>
            </a:r>
          </a:p>
        </p:txBody>
      </p:sp>
    </p:spTree>
    <p:extLst>
      <p:ext uri="{BB962C8B-B14F-4D97-AF65-F5344CB8AC3E}">
        <p14:creationId xmlns:p14="http://schemas.microsoft.com/office/powerpoint/2010/main" val="2742251755"/>
      </p:ext>
    </p:extLst>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86CC8-FD62-6CF6-A782-B1324A700D1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E1C5D7A-E404-E1AF-4553-D1C052DF14E4}"/>
              </a:ext>
            </a:extLst>
          </p:cNvPr>
          <p:cNvSpPr/>
          <p:nvPr/>
        </p:nvSpPr>
        <p:spPr>
          <a:xfrm>
            <a:off x="5927268" y="3874756"/>
            <a:ext cx="3216732" cy="1257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a:extLst>
              <a:ext uri="{FF2B5EF4-FFF2-40B4-BE49-F238E27FC236}">
                <a16:creationId xmlns:a16="http://schemas.microsoft.com/office/drawing/2014/main" id="{C9FE1B6E-AF97-D3C5-60FB-4282F78A39F5}"/>
              </a:ext>
            </a:extLst>
          </p:cNvPr>
          <p:cNvPicPr>
            <a:picLocks noChangeAspect="1"/>
          </p:cNvPicPr>
          <p:nvPr/>
        </p:nvPicPr>
        <p:blipFill>
          <a:blip r:embed="rId2"/>
          <a:srcRect/>
          <a:stretch/>
        </p:blipFill>
        <p:spPr>
          <a:xfrm>
            <a:off x="656500" y="974775"/>
            <a:ext cx="7831000" cy="4124083"/>
          </a:xfrm>
          <a:prstGeom prst="rect">
            <a:avLst/>
          </a:prstGeom>
        </p:spPr>
      </p:pic>
      <p:sp>
        <p:nvSpPr>
          <p:cNvPr id="2" name="Title 1">
            <a:extLst>
              <a:ext uri="{FF2B5EF4-FFF2-40B4-BE49-F238E27FC236}">
                <a16:creationId xmlns:a16="http://schemas.microsoft.com/office/drawing/2014/main" id="{D2ED0037-6FDE-3828-D95F-6CB43DBBF6E2}"/>
              </a:ext>
            </a:extLst>
          </p:cNvPr>
          <p:cNvSpPr>
            <a:spLocks noGrp="1"/>
          </p:cNvSpPr>
          <p:nvPr>
            <p:ph type="title"/>
          </p:nvPr>
        </p:nvSpPr>
        <p:spPr/>
        <p:txBody>
          <a:bodyPr/>
          <a:lstStyle/>
          <a:p>
            <a:pPr lvl="0"/>
            <a:r>
              <a:rPr lang="en-GB" b="1" dirty="0"/>
              <a:t>Community Feedback</a:t>
            </a:r>
          </a:p>
        </p:txBody>
      </p:sp>
      <p:sp>
        <p:nvSpPr>
          <p:cNvPr id="7" name="Text Placeholder 2">
            <a:extLst>
              <a:ext uri="{FF2B5EF4-FFF2-40B4-BE49-F238E27FC236}">
                <a16:creationId xmlns:a16="http://schemas.microsoft.com/office/drawing/2014/main" id="{D5A2C5BD-D232-15EB-6BF8-CBD3990CC176}"/>
              </a:ext>
            </a:extLst>
          </p:cNvPr>
          <p:cNvSpPr>
            <a:spLocks noGrp="1"/>
          </p:cNvSpPr>
          <p:nvPr>
            <p:ph type="body" sz="quarter" idx="10"/>
          </p:nvPr>
        </p:nvSpPr>
        <p:spPr>
          <a:xfrm>
            <a:off x="220006" y="938733"/>
            <a:ext cx="8923993" cy="4160125"/>
          </a:xfrm>
        </p:spPr>
        <p:txBody>
          <a:bodyPr>
            <a:normAutofit/>
          </a:bodyPr>
          <a:lstStyle/>
          <a:p>
            <a:pPr marL="0" indent="0">
              <a:buNone/>
            </a:pPr>
            <a:r>
              <a:rPr lang="en-US" b="1" dirty="0"/>
              <a:t>Rate how well Leitrim is doing in each of its' six LECP goals.</a:t>
            </a:r>
            <a:endParaRPr lang="en-IE" b="1" dirty="0"/>
          </a:p>
        </p:txBody>
      </p:sp>
      <p:pic>
        <p:nvPicPr>
          <p:cNvPr id="6" name="Picture 5">
            <a:extLst>
              <a:ext uri="{FF2B5EF4-FFF2-40B4-BE49-F238E27FC236}">
                <a16:creationId xmlns:a16="http://schemas.microsoft.com/office/drawing/2014/main" id="{BEEB63BC-3A02-2B39-9A26-497333FBBD83}"/>
              </a:ext>
            </a:extLst>
          </p:cNvPr>
          <p:cNvPicPr>
            <a:picLocks noChangeAspect="1"/>
          </p:cNvPicPr>
          <p:nvPr/>
        </p:nvPicPr>
        <p:blipFill>
          <a:blip r:embed="rId3"/>
          <a:stretch/>
        </p:blipFill>
        <p:spPr>
          <a:xfrm>
            <a:off x="6199908" y="3875808"/>
            <a:ext cx="2944091" cy="1267690"/>
          </a:xfrm>
          <a:prstGeom prst="rect">
            <a:avLst/>
          </a:prstGeom>
        </p:spPr>
      </p:pic>
    </p:spTree>
    <p:extLst>
      <p:ext uri="{BB962C8B-B14F-4D97-AF65-F5344CB8AC3E}">
        <p14:creationId xmlns:p14="http://schemas.microsoft.com/office/powerpoint/2010/main" val="272563917"/>
      </p:ext>
    </p:extLst>
  </p:cSld>
  <p:clrMapOvr>
    <a:masterClrMapping/>
  </p:clrMapOvr>
  <p:transition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C6F65-6F03-C8BF-8E01-2CF1B2D32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B1337-D3E1-E20A-0E59-E270CC6B6404}"/>
              </a:ext>
            </a:extLst>
          </p:cNvPr>
          <p:cNvSpPr>
            <a:spLocks noGrp="1"/>
          </p:cNvSpPr>
          <p:nvPr>
            <p:ph type="title"/>
          </p:nvPr>
        </p:nvSpPr>
        <p:spPr/>
        <p:txBody>
          <a:bodyPr/>
          <a:lstStyle/>
          <a:p>
            <a:r>
              <a:rPr lang="en-IE" b="1" dirty="0"/>
              <a:t>Progress Reporting and Implementation Plan Review</a:t>
            </a:r>
          </a:p>
        </p:txBody>
      </p:sp>
      <p:pic>
        <p:nvPicPr>
          <p:cNvPr id="5" name="Picture 4" descr="A logo with blue text and green leaves&#10;&#10;AI-generated content may be incorrect.">
            <a:extLst>
              <a:ext uri="{FF2B5EF4-FFF2-40B4-BE49-F238E27FC236}">
                <a16:creationId xmlns:a16="http://schemas.microsoft.com/office/drawing/2014/main" id="{49CECA49-C380-037F-E54B-232D9CF5B716}"/>
              </a:ext>
            </a:extLst>
          </p:cNvPr>
          <p:cNvPicPr>
            <a:picLocks noChangeAspect="1"/>
          </p:cNvPicPr>
          <p:nvPr/>
        </p:nvPicPr>
        <p:blipFill>
          <a:blip r:embed="rId2"/>
          <a:stretch>
            <a:fillRect/>
          </a:stretch>
        </p:blipFill>
        <p:spPr>
          <a:xfrm>
            <a:off x="6887594" y="4495801"/>
            <a:ext cx="694252" cy="443344"/>
          </a:xfrm>
          <a:prstGeom prst="rect">
            <a:avLst/>
          </a:prstGeom>
        </p:spPr>
      </p:pic>
      <p:sp>
        <p:nvSpPr>
          <p:cNvPr id="6" name="Text Placeholder 5">
            <a:extLst>
              <a:ext uri="{FF2B5EF4-FFF2-40B4-BE49-F238E27FC236}">
                <a16:creationId xmlns:a16="http://schemas.microsoft.com/office/drawing/2014/main" id="{87D2995F-7FC9-EB3A-FFBE-2B20D9CEF4F5}"/>
              </a:ext>
            </a:extLst>
          </p:cNvPr>
          <p:cNvSpPr>
            <a:spLocks noGrp="1"/>
          </p:cNvSpPr>
          <p:nvPr>
            <p:ph type="body" sz="quarter" idx="10"/>
          </p:nvPr>
        </p:nvSpPr>
        <p:spPr>
          <a:xfrm>
            <a:off x="351694" y="1058858"/>
            <a:ext cx="8522888" cy="4022649"/>
          </a:xfrm>
        </p:spPr>
        <p:txBody>
          <a:bodyPr>
            <a:normAutofit/>
          </a:bodyPr>
          <a:lstStyle/>
          <a:p>
            <a:r>
              <a:rPr lang="en-IE" dirty="0"/>
              <a:t>Progress reports against the action plan are presented to the LCDC twice annually. </a:t>
            </a:r>
          </a:p>
          <a:p>
            <a:r>
              <a:rPr lang="en-IE" dirty="0"/>
              <a:t>An internal review to amend the LECP was undertaken by the LCDC and relevant Leitrim County Council departments, including Planning, Local Enterprise Office (LEO), Community, Sports Partnership, Town Teams, Environment, Roads, Economic Development, Tourism and Arts. </a:t>
            </a:r>
          </a:p>
          <a:p>
            <a:r>
              <a:rPr lang="en-IE" dirty="0"/>
              <a:t>External agencies were surveyed to gather feedback on the Implementation Plan, including Leitrim Development Company, Coillte, Teagasc, Volunteer Centre, Waterways Ireland, Leitrim Childcare Committee, DVAS, HSE and NCYCS.</a:t>
            </a:r>
          </a:p>
          <a:p>
            <a:r>
              <a:rPr lang="en-IE" dirty="0"/>
              <a:t>All actions were reviewed to ensure alignment with LECP strategic goals and implementation priorities, to identify achievements, gaps and emerging issues.</a:t>
            </a:r>
          </a:p>
          <a:p>
            <a:r>
              <a:rPr lang="en-IE" dirty="0"/>
              <a:t>Operational processes, partnership arrangements, and resources were reviewed </a:t>
            </a:r>
          </a:p>
          <a:p>
            <a:pPr marL="0" indent="0">
              <a:buNone/>
            </a:pPr>
            <a:r>
              <a:rPr lang="en-IE" dirty="0"/>
              <a:t>     to ensure effective and strategic implementation.</a:t>
            </a:r>
          </a:p>
        </p:txBody>
      </p:sp>
    </p:spTree>
    <p:extLst>
      <p:ext uri="{BB962C8B-B14F-4D97-AF65-F5344CB8AC3E}">
        <p14:creationId xmlns:p14="http://schemas.microsoft.com/office/powerpoint/2010/main" val="3099374289"/>
      </p:ext>
    </p:extLst>
  </p:cSld>
  <p:clrMapOvr>
    <a:masterClrMapping/>
  </p:clrMapOvr>
  <p:transition advClick="0">
    <p:fade/>
  </p:transition>
</p:sld>
</file>

<file path=ppt/theme/theme1.xml><?xml version="1.0" encoding="utf-8"?>
<a:theme xmlns:a="http://schemas.openxmlformats.org/drawingml/2006/main" name="2_MAIN-SLIDE">
  <a:themeElements>
    <a:clrScheme name="LCC01">
      <a:dk1>
        <a:srgbClr val="008743"/>
      </a:dk1>
      <a:lt1>
        <a:srgbClr val="FFFFFF"/>
      </a:lt1>
      <a:dk2>
        <a:srgbClr val="005826"/>
      </a:dk2>
      <a:lt2>
        <a:srgbClr val="E3DED1"/>
      </a:lt2>
      <a:accent1>
        <a:srgbClr val="8CC63F"/>
      </a:accent1>
      <a:accent2>
        <a:srgbClr val="DCA938"/>
      </a:accent2>
      <a:accent3>
        <a:srgbClr val="0DB14B"/>
      </a:accent3>
      <a:accent4>
        <a:srgbClr val="FFCB05"/>
      </a:accent4>
      <a:accent5>
        <a:srgbClr val="0E3178"/>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txDef>
      <a:spPr/>
      <a:bodyPr lIns="0" tIns="0" rIns="0" bIns="0">
        <a:noAutofit/>
      </a:bodyPr>
      <a:lstStyle>
        <a:defPPr marL="0" indent="0">
          <a:spcBef>
            <a:spcPts val="300"/>
          </a:spcBef>
          <a:buNone/>
          <a:defRPr sz="1400" b="1" dirty="0">
            <a:solidFill>
              <a:srgbClr val="1F4C49"/>
            </a:solidFill>
          </a:defRPr>
        </a:defPPr>
      </a:lstStyle>
    </a:txDef>
  </a:objectDefaults>
  <a:extraClrSchemeLst/>
  <a:extLst>
    <a:ext uri="{05A4C25C-085E-4340-85A3-A5531E510DB2}">
      <thm15:themeFamily xmlns:thm15="http://schemas.microsoft.com/office/thememl/2012/main" name="IREO-Presentation-Master-4-3" id="{EC6BA454-FA42-FB4E-8A6B-94CD649124E2}" vid="{0ADD5213-F615-F445-872C-3EBF66407B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B95E878927814894828DD590E6E74D" ma:contentTypeVersion="16" ma:contentTypeDescription="Create a new document." ma:contentTypeScope="" ma:versionID="5258081d95c251a448e9d3fc3c9881a4">
  <xsd:schema xmlns:xsd="http://www.w3.org/2001/XMLSchema" xmlns:xs="http://www.w3.org/2001/XMLSchema" xmlns:p="http://schemas.microsoft.com/office/2006/metadata/properties" xmlns:ns2="aaaf9d81-6e7c-4d95-a767-0e56999500c2" xmlns:ns3="e98efd4f-e9bd-4588-bfd8-9924bef2689f" targetNamespace="http://schemas.microsoft.com/office/2006/metadata/properties" ma:root="true" ma:fieldsID="8c5bf8247f616aacc02a436814a34739" ns2:_="" ns3:_="">
    <xsd:import namespace="aaaf9d81-6e7c-4d95-a767-0e56999500c2"/>
    <xsd:import namespace="e98efd4f-e9bd-4588-bfd8-9924bef268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f9d81-6e7c-4d95-a767-0e56999500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33387a4-e067-4412-9463-0ff5582b73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8efd4f-e9bd-4588-bfd8-9924bef268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bca69e-d2c9-463f-9320-8a425d2cf4d2}" ma:internalName="TaxCatchAll" ma:showField="CatchAllData" ma:web="e98efd4f-e9bd-4588-bfd8-9924bef2689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98efd4f-e9bd-4588-bfd8-9924bef2689f" xsi:nil="true"/>
    <lcf76f155ced4ddcb4097134ff3c332f xmlns="aaaf9d81-6e7c-4d95-a767-0e56999500c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E33051-804D-4883-9912-AC15D7F81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af9d81-6e7c-4d95-a767-0e56999500c2"/>
    <ds:schemaRef ds:uri="e98efd4f-e9bd-4588-bfd8-9924bef268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2D5511-C360-44C9-84CD-5A3DDF48B37F}">
  <ds:schemaRefs>
    <ds:schemaRef ds:uri="http://schemas.microsoft.com/office/2006/metadata/properties"/>
    <ds:schemaRef ds:uri="http://schemas.microsoft.com/office/infopath/2007/PartnerControls"/>
    <ds:schemaRef ds:uri="e98efd4f-e9bd-4588-bfd8-9924bef2689f"/>
    <ds:schemaRef ds:uri="aaaf9d81-6e7c-4d95-a767-0e56999500c2"/>
  </ds:schemaRefs>
</ds:datastoreItem>
</file>

<file path=customXml/itemProps3.xml><?xml version="1.0" encoding="utf-8"?>
<ds:datastoreItem xmlns:ds="http://schemas.openxmlformats.org/officeDocument/2006/customXml" ds:itemID="{A8F3DA8E-D20B-402A-8CB4-49ABE754CA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2369</Words>
  <Application>Microsoft Office PowerPoint</Application>
  <PresentationFormat>On-screen Show (16:9)</PresentationFormat>
  <Paragraphs>195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Corbel</vt:lpstr>
      <vt:lpstr>Times New Roman</vt:lpstr>
      <vt:lpstr>2_MAIN-SLIDE</vt:lpstr>
      <vt:lpstr>Local Economic and Community Plan </vt:lpstr>
      <vt:lpstr>Local Economic and Community Plan (LECP) 2023 – 2029</vt:lpstr>
      <vt:lpstr>Local Economic and Community Plan (LECP) 2023 – 2029</vt:lpstr>
      <vt:lpstr>Methodology for Implementation Plan Review</vt:lpstr>
      <vt:lpstr>Community Feedback</vt:lpstr>
      <vt:lpstr>Community Feedback – Supports And Services Needed</vt:lpstr>
      <vt:lpstr>Community Feedback – Recommendations </vt:lpstr>
      <vt:lpstr>Community Feedback</vt:lpstr>
      <vt:lpstr>Progress Reporting and Implementation Plan Review</vt:lpstr>
      <vt:lpstr>Gaps Identified</vt:lpstr>
      <vt:lpstr>Gaps Identified</vt:lpstr>
      <vt:lpstr>Gaps Identified</vt:lpstr>
      <vt:lpstr>Actions and KPI’s added</vt:lpstr>
      <vt:lpstr>Reviewed Progress on Actions</vt:lpstr>
      <vt:lpstr>Internal Review – “Complete” Actions</vt:lpstr>
      <vt:lpstr>Internal Review – “Not Started” Actions</vt:lpstr>
      <vt:lpstr>What’s Next for the LECP?</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WDC</dc:creator>
  <cp:keywords/>
  <dc:description/>
  <cp:lastModifiedBy>Jacqueline McKeon</cp:lastModifiedBy>
  <cp:revision>105</cp:revision>
  <cp:lastPrinted>2023-12-04T11:18:53Z</cp:lastPrinted>
  <dcterms:created xsi:type="dcterms:W3CDTF">2019-11-04T12:25:57Z</dcterms:created>
  <dcterms:modified xsi:type="dcterms:W3CDTF">2026-06-15T13:19:15Z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0x0101002CB95E878927814894828DD590E6E74D</vt:lpwstr>
  </property>
  <property fmtid="{D5CDD505-2E9C-101B-9397-08002B2CF9AE}" pid="3" name="MediaServiceImageTags">
    <vt:lpwstr/>
  </property>
</Properties>
</file>